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oming Soon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11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03705" y="1028700"/>
            <a:ext cx="13546068" cy="8183064"/>
          </a:xfrm>
          <a:custGeom>
            <a:avLst/>
            <a:gdLst/>
            <a:ahLst/>
            <a:cxnLst/>
            <a:rect l="l" t="t" r="r" b="b"/>
            <a:pathLst>
              <a:path w="13546068" h="8183064">
                <a:moveTo>
                  <a:pt x="0" y="0"/>
                </a:moveTo>
                <a:lnTo>
                  <a:pt x="13546067" y="0"/>
                </a:lnTo>
                <a:lnTo>
                  <a:pt x="13546067" y="8183064"/>
                </a:lnTo>
                <a:lnTo>
                  <a:pt x="0" y="81830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2518" y="2475555"/>
            <a:ext cx="3116430" cy="7990569"/>
          </a:xfrm>
          <a:custGeom>
            <a:avLst/>
            <a:gdLst/>
            <a:ahLst/>
            <a:cxnLst/>
            <a:rect l="l" t="t" r="r" b="b"/>
            <a:pathLst>
              <a:path w="3116430" h="7990569">
                <a:moveTo>
                  <a:pt x="0" y="0"/>
                </a:moveTo>
                <a:lnTo>
                  <a:pt x="3116430" y="0"/>
                </a:lnTo>
                <a:lnTo>
                  <a:pt x="3116430" y="7990569"/>
                </a:lnTo>
                <a:lnTo>
                  <a:pt x="0" y="79905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25710" flipH="1">
            <a:off x="207737" y="7312126"/>
            <a:ext cx="4640301" cy="4659293"/>
          </a:xfrm>
          <a:custGeom>
            <a:avLst/>
            <a:gdLst/>
            <a:ahLst/>
            <a:cxnLst/>
            <a:rect l="l" t="t" r="r" b="b"/>
            <a:pathLst>
              <a:path w="4640301" h="4659293">
                <a:moveTo>
                  <a:pt x="4640301" y="0"/>
                </a:moveTo>
                <a:lnTo>
                  <a:pt x="0" y="0"/>
                </a:lnTo>
                <a:lnTo>
                  <a:pt x="0" y="4659293"/>
                </a:lnTo>
                <a:lnTo>
                  <a:pt x="4640301" y="4659293"/>
                </a:lnTo>
                <a:lnTo>
                  <a:pt x="4640301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60696">
            <a:off x="13455111" y="7337719"/>
            <a:ext cx="4589324" cy="4608107"/>
          </a:xfrm>
          <a:custGeom>
            <a:avLst/>
            <a:gdLst/>
            <a:ahLst/>
            <a:cxnLst/>
            <a:rect l="l" t="t" r="r" b="b"/>
            <a:pathLst>
              <a:path w="4589324" h="4608107">
                <a:moveTo>
                  <a:pt x="0" y="0"/>
                </a:moveTo>
                <a:lnTo>
                  <a:pt x="4589323" y="0"/>
                </a:lnTo>
                <a:lnTo>
                  <a:pt x="4589323" y="4608106"/>
                </a:lnTo>
                <a:lnTo>
                  <a:pt x="0" y="46081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861380">
            <a:off x="15011214" y="-1057716"/>
            <a:ext cx="4944555" cy="11375510"/>
          </a:xfrm>
          <a:custGeom>
            <a:avLst/>
            <a:gdLst/>
            <a:ahLst/>
            <a:cxnLst/>
            <a:rect l="l" t="t" r="r" b="b"/>
            <a:pathLst>
              <a:path w="4944555" h="11375510">
                <a:moveTo>
                  <a:pt x="0" y="0"/>
                </a:moveTo>
                <a:lnTo>
                  <a:pt x="4944555" y="0"/>
                </a:lnTo>
                <a:lnTo>
                  <a:pt x="4944555" y="11375509"/>
                </a:lnTo>
                <a:lnTo>
                  <a:pt x="0" y="11375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078613">
            <a:off x="14172521" y="6363956"/>
            <a:ext cx="3154503" cy="2355362"/>
          </a:xfrm>
          <a:custGeom>
            <a:avLst/>
            <a:gdLst/>
            <a:ahLst/>
            <a:cxnLst/>
            <a:rect l="l" t="t" r="r" b="b"/>
            <a:pathLst>
              <a:path w="3154503" h="2355362">
                <a:moveTo>
                  <a:pt x="0" y="0"/>
                </a:moveTo>
                <a:lnTo>
                  <a:pt x="3154503" y="0"/>
                </a:lnTo>
                <a:lnTo>
                  <a:pt x="3154503" y="2355362"/>
                </a:lnTo>
                <a:lnTo>
                  <a:pt x="0" y="2355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7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546533">
            <a:off x="277199" y="774131"/>
            <a:ext cx="3596340" cy="2685267"/>
          </a:xfrm>
          <a:custGeom>
            <a:avLst/>
            <a:gdLst/>
            <a:ahLst/>
            <a:cxnLst/>
            <a:rect l="l" t="t" r="r" b="b"/>
            <a:pathLst>
              <a:path w="3596340" h="2685267">
                <a:moveTo>
                  <a:pt x="0" y="0"/>
                </a:moveTo>
                <a:lnTo>
                  <a:pt x="3596340" y="0"/>
                </a:lnTo>
                <a:lnTo>
                  <a:pt x="3596340" y="2685267"/>
                </a:lnTo>
                <a:lnTo>
                  <a:pt x="0" y="26852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7000"/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68948" y="3828782"/>
            <a:ext cx="10914465" cy="4309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27"/>
              </a:lnSpc>
            </a:pPr>
            <a:r>
              <a:rPr lang="en-US" sz="9355" dirty="0">
                <a:solidFill>
                  <a:srgbClr val="494F90"/>
                </a:solidFill>
                <a:latin typeface="Childos Arabic Semi-Bold"/>
              </a:rPr>
              <a:t> </a:t>
            </a:r>
            <a:r>
              <a:rPr lang="pl-PL" sz="9355" dirty="0" smtClean="0">
                <a:solidFill>
                  <a:srgbClr val="494F90"/>
                </a:solidFill>
                <a:latin typeface="Childos Arabic Semi-Bold"/>
              </a:rPr>
              <a:t>22 Marca</a:t>
            </a:r>
          </a:p>
          <a:p>
            <a:pPr algn="ctr">
              <a:lnSpc>
                <a:spcPts val="11227"/>
              </a:lnSpc>
            </a:pPr>
            <a:r>
              <a:rPr lang="en-US" sz="9355" dirty="0" smtClean="0">
                <a:solidFill>
                  <a:srgbClr val="494F90"/>
                </a:solidFill>
                <a:latin typeface="Childos Arabic Semi-Bold"/>
              </a:rPr>
              <a:t>ŚWIATOWY </a:t>
            </a:r>
            <a:r>
              <a:rPr lang="en-US" sz="9355" dirty="0">
                <a:solidFill>
                  <a:srgbClr val="494F90"/>
                </a:solidFill>
                <a:latin typeface="Childos Arabic Semi-Bold"/>
              </a:rPr>
              <a:t>DZIEŃ WODY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214457">
            <a:off x="13702937" y="-313934"/>
            <a:ext cx="3596340" cy="2685267"/>
          </a:xfrm>
          <a:custGeom>
            <a:avLst/>
            <a:gdLst/>
            <a:ahLst/>
            <a:cxnLst/>
            <a:rect l="l" t="t" r="r" b="b"/>
            <a:pathLst>
              <a:path w="3596340" h="2685267">
                <a:moveTo>
                  <a:pt x="0" y="0"/>
                </a:moveTo>
                <a:lnTo>
                  <a:pt x="3596340" y="0"/>
                </a:lnTo>
                <a:lnTo>
                  <a:pt x="3596340" y="2685268"/>
                </a:lnTo>
                <a:lnTo>
                  <a:pt x="0" y="2685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67312" y="5392239"/>
            <a:ext cx="8540308" cy="5260001"/>
          </a:xfrm>
          <a:custGeom>
            <a:avLst/>
            <a:gdLst/>
            <a:ahLst/>
            <a:cxnLst/>
            <a:rect l="l" t="t" r="r" b="b"/>
            <a:pathLst>
              <a:path w="8540308" h="5260001">
                <a:moveTo>
                  <a:pt x="0" y="0"/>
                </a:moveTo>
                <a:lnTo>
                  <a:pt x="8540308" y="0"/>
                </a:lnTo>
                <a:lnTo>
                  <a:pt x="8540308" y="5260000"/>
                </a:lnTo>
                <a:lnTo>
                  <a:pt x="0" y="526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203705" y="1300707"/>
            <a:ext cx="13546068" cy="8183064"/>
          </a:xfrm>
          <a:custGeom>
            <a:avLst/>
            <a:gdLst/>
            <a:ahLst/>
            <a:cxnLst/>
            <a:rect l="l" t="t" r="r" b="b"/>
            <a:pathLst>
              <a:path w="13546068" h="8183064">
                <a:moveTo>
                  <a:pt x="0" y="0"/>
                </a:moveTo>
                <a:lnTo>
                  <a:pt x="13546067" y="0"/>
                </a:lnTo>
                <a:lnTo>
                  <a:pt x="13546067" y="8183064"/>
                </a:lnTo>
                <a:lnTo>
                  <a:pt x="0" y="8183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7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304871" y="3182125"/>
            <a:ext cx="9444902" cy="5245036"/>
            <a:chOff x="0" y="0"/>
            <a:chExt cx="2064017" cy="11462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64017" cy="1146210"/>
            </a:xfrm>
            <a:custGeom>
              <a:avLst/>
              <a:gdLst/>
              <a:ahLst/>
              <a:cxnLst/>
              <a:rect l="l" t="t" r="r" b="b"/>
              <a:pathLst>
                <a:path w="2064017" h="1146210">
                  <a:moveTo>
                    <a:pt x="24591" y="0"/>
                  </a:moveTo>
                  <a:lnTo>
                    <a:pt x="2039426" y="0"/>
                  </a:lnTo>
                  <a:cubicBezTo>
                    <a:pt x="2053007" y="0"/>
                    <a:pt x="2064017" y="11010"/>
                    <a:pt x="2064017" y="24591"/>
                  </a:cubicBezTo>
                  <a:lnTo>
                    <a:pt x="2064017" y="1121619"/>
                  </a:lnTo>
                  <a:cubicBezTo>
                    <a:pt x="2064017" y="1135200"/>
                    <a:pt x="2053007" y="1146210"/>
                    <a:pt x="2039426" y="1146210"/>
                  </a:cubicBezTo>
                  <a:lnTo>
                    <a:pt x="24591" y="1146210"/>
                  </a:lnTo>
                  <a:cubicBezTo>
                    <a:pt x="11010" y="1146210"/>
                    <a:pt x="0" y="1135200"/>
                    <a:pt x="0" y="1121619"/>
                  </a:cubicBezTo>
                  <a:lnTo>
                    <a:pt x="0" y="24591"/>
                  </a:lnTo>
                  <a:cubicBezTo>
                    <a:pt x="0" y="11010"/>
                    <a:pt x="11010" y="0"/>
                    <a:pt x="2459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2064017" cy="1136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677"/>
                </a:lnSpc>
              </a:pPr>
              <a:r>
                <a:rPr lang="en-US" sz="2327" spc="232">
                  <a:solidFill>
                    <a:srgbClr val="000000"/>
                  </a:solidFill>
                  <a:latin typeface="Coming Soon"/>
                </a:rPr>
                <a:t>Kilka sposobów na jej wykorzystanie</a:t>
              </a:r>
            </a:p>
            <a:p>
              <a:pPr>
                <a:lnSpc>
                  <a:spcPts val="2677"/>
                </a:lnSpc>
              </a:pPr>
              <a:r>
                <a:rPr lang="en-US" sz="2327" spc="232">
                  <a:solidFill>
                    <a:srgbClr val="000000"/>
                  </a:solidFill>
                  <a:latin typeface="Coming Soon"/>
                </a:rPr>
                <a:t>1. Mycie powierzchni: Woda jest podstawowym składnikiem do mycia różnych powierzchni w domu, takich jak podłogi, meble, okna czy łazienka. Możemy dodać do niej odpowiednie środki czyszczące, aby jeszcze skuteczniej usunąć brud i plamy. </a:t>
              </a:r>
            </a:p>
            <a:p>
              <a:pPr>
                <a:lnSpc>
                  <a:spcPts val="2677"/>
                </a:lnSpc>
              </a:pPr>
              <a:r>
                <a:rPr lang="en-US" sz="2327" spc="232">
                  <a:solidFill>
                    <a:srgbClr val="000000"/>
                  </a:solidFill>
                  <a:latin typeface="Coming Soon"/>
                </a:rPr>
                <a:t>2. Czyszczenie sprzętu: Woda jest również przydatna do czyszczenia różnego rodzaju sprzętu, takiego jak płyty kuchenne, lodówki czy pralki. Możemy jej użyć do usuwania brudu i osadów, które gromadzą się na tych powierzchniach.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625710" flipH="1">
            <a:off x="758748" y="8050502"/>
            <a:ext cx="3607581" cy="3622346"/>
          </a:xfrm>
          <a:custGeom>
            <a:avLst/>
            <a:gdLst/>
            <a:ahLst/>
            <a:cxnLst/>
            <a:rect l="l" t="t" r="r" b="b"/>
            <a:pathLst>
              <a:path w="3607581" h="3622346">
                <a:moveTo>
                  <a:pt x="3607581" y="0"/>
                </a:moveTo>
                <a:lnTo>
                  <a:pt x="0" y="0"/>
                </a:lnTo>
                <a:lnTo>
                  <a:pt x="0" y="3622346"/>
                </a:lnTo>
                <a:lnTo>
                  <a:pt x="3607581" y="3622346"/>
                </a:lnTo>
                <a:lnTo>
                  <a:pt x="3607581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546533">
            <a:off x="903166" y="-598119"/>
            <a:ext cx="3596340" cy="2685267"/>
          </a:xfrm>
          <a:custGeom>
            <a:avLst/>
            <a:gdLst/>
            <a:ahLst/>
            <a:cxnLst/>
            <a:rect l="l" t="t" r="r" b="b"/>
            <a:pathLst>
              <a:path w="3596340" h="2685267">
                <a:moveTo>
                  <a:pt x="0" y="0"/>
                </a:moveTo>
                <a:lnTo>
                  <a:pt x="3596340" y="0"/>
                </a:lnTo>
                <a:lnTo>
                  <a:pt x="3596340" y="2685267"/>
                </a:lnTo>
                <a:lnTo>
                  <a:pt x="0" y="2685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04970" y="2384864"/>
            <a:ext cx="6735017" cy="7310076"/>
          </a:xfrm>
          <a:custGeom>
            <a:avLst/>
            <a:gdLst/>
            <a:ahLst/>
            <a:cxnLst/>
            <a:rect l="l" t="t" r="r" b="b"/>
            <a:pathLst>
              <a:path w="6735017" h="7310076">
                <a:moveTo>
                  <a:pt x="0" y="0"/>
                </a:moveTo>
                <a:lnTo>
                  <a:pt x="6735017" y="0"/>
                </a:lnTo>
                <a:lnTo>
                  <a:pt x="6735017" y="7310076"/>
                </a:lnTo>
                <a:lnTo>
                  <a:pt x="0" y="73100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138055" y="1245196"/>
            <a:ext cx="9778532" cy="1484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1"/>
              </a:lnSpc>
            </a:pPr>
            <a:r>
              <a:rPr lang="en-US" sz="7510">
                <a:solidFill>
                  <a:srgbClr val="494F90"/>
                </a:solidFill>
                <a:latin typeface="Childos Arabic Bold"/>
              </a:rPr>
              <a:t>Sprzątaniu</a:t>
            </a:r>
          </a:p>
          <a:p>
            <a:pPr algn="ctr">
              <a:lnSpc>
                <a:spcPts val="2981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71394" y="3212636"/>
            <a:ext cx="11108453" cy="8229600"/>
          </a:xfrm>
          <a:custGeom>
            <a:avLst/>
            <a:gdLst/>
            <a:ahLst/>
            <a:cxnLst/>
            <a:rect l="l" t="t" r="r" b="b"/>
            <a:pathLst>
              <a:path w="11108453" h="8229600">
                <a:moveTo>
                  <a:pt x="0" y="0"/>
                </a:moveTo>
                <a:lnTo>
                  <a:pt x="11108453" y="0"/>
                </a:lnTo>
                <a:lnTo>
                  <a:pt x="1110845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6453" y="420228"/>
            <a:ext cx="15629168" cy="9441447"/>
          </a:xfrm>
          <a:custGeom>
            <a:avLst/>
            <a:gdLst/>
            <a:ahLst/>
            <a:cxnLst/>
            <a:rect l="l" t="t" r="r" b="b"/>
            <a:pathLst>
              <a:path w="15629168" h="9441447">
                <a:moveTo>
                  <a:pt x="0" y="0"/>
                </a:moveTo>
                <a:lnTo>
                  <a:pt x="15629168" y="0"/>
                </a:lnTo>
                <a:lnTo>
                  <a:pt x="15629168" y="9441447"/>
                </a:lnTo>
                <a:lnTo>
                  <a:pt x="0" y="94414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895015" y="938509"/>
            <a:ext cx="1364285" cy="1392468"/>
            <a:chOff x="0" y="0"/>
            <a:chExt cx="812800" cy="8295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29590"/>
            </a:xfrm>
            <a:custGeom>
              <a:avLst/>
              <a:gdLst/>
              <a:ahLst/>
              <a:cxnLst/>
              <a:rect l="l" t="t" r="r" b="b"/>
              <a:pathLst>
                <a:path w="812800" h="829590">
                  <a:moveTo>
                    <a:pt x="406400" y="0"/>
                  </a:moveTo>
                  <a:cubicBezTo>
                    <a:pt x="181951" y="0"/>
                    <a:pt x="0" y="185710"/>
                    <a:pt x="0" y="414795"/>
                  </a:cubicBezTo>
                  <a:cubicBezTo>
                    <a:pt x="0" y="643880"/>
                    <a:pt x="181951" y="829590"/>
                    <a:pt x="406400" y="829590"/>
                  </a:cubicBezTo>
                  <a:cubicBezTo>
                    <a:pt x="630849" y="829590"/>
                    <a:pt x="812800" y="643880"/>
                    <a:pt x="812800" y="414795"/>
                  </a:cubicBezTo>
                  <a:cubicBezTo>
                    <a:pt x="812800" y="18571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94F9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77774"/>
              <a:ext cx="660400" cy="674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604646" y="808066"/>
            <a:ext cx="5012955" cy="7519433"/>
            <a:chOff x="0" y="0"/>
            <a:chExt cx="6350000" cy="952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5"/>
              <a:stretch>
                <a:fillRect l="-31153" r="-31153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2863052" y="757782"/>
            <a:ext cx="6858000" cy="7620000"/>
            <a:chOff x="0" y="0"/>
            <a:chExt cx="1806222" cy="20069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06222" cy="2006914"/>
            </a:xfrm>
            <a:custGeom>
              <a:avLst/>
              <a:gdLst/>
              <a:ahLst/>
              <a:cxnLst/>
              <a:rect l="l" t="t" r="r" b="b"/>
              <a:pathLst>
                <a:path w="1806222" h="2006914">
                  <a:moveTo>
                    <a:pt x="33867" y="0"/>
                  </a:moveTo>
                  <a:lnTo>
                    <a:pt x="1772356" y="0"/>
                  </a:lnTo>
                  <a:cubicBezTo>
                    <a:pt x="1791060" y="0"/>
                    <a:pt x="1806222" y="15163"/>
                    <a:pt x="1806222" y="33867"/>
                  </a:cubicBezTo>
                  <a:lnTo>
                    <a:pt x="1806222" y="1973047"/>
                  </a:lnTo>
                  <a:cubicBezTo>
                    <a:pt x="1806222" y="1982029"/>
                    <a:pt x="1802654" y="1990643"/>
                    <a:pt x="1796303" y="1996994"/>
                  </a:cubicBezTo>
                  <a:cubicBezTo>
                    <a:pt x="1789952" y="2003346"/>
                    <a:pt x="1781338" y="2006914"/>
                    <a:pt x="1772356" y="2006914"/>
                  </a:cubicBezTo>
                  <a:lnTo>
                    <a:pt x="33867" y="2006914"/>
                  </a:lnTo>
                  <a:cubicBezTo>
                    <a:pt x="24885" y="2006914"/>
                    <a:pt x="16271" y="2003346"/>
                    <a:pt x="9919" y="1996994"/>
                  </a:cubicBezTo>
                  <a:cubicBezTo>
                    <a:pt x="3568" y="1990643"/>
                    <a:pt x="0" y="1982029"/>
                    <a:pt x="0" y="1973047"/>
                  </a:cubicBezTo>
                  <a:lnTo>
                    <a:pt x="0" y="33867"/>
                  </a:lnTo>
                  <a:cubicBezTo>
                    <a:pt x="0" y="24885"/>
                    <a:pt x="3568" y="16271"/>
                    <a:pt x="9919" y="9919"/>
                  </a:cubicBezTo>
                  <a:cubicBezTo>
                    <a:pt x="16271" y="3568"/>
                    <a:pt x="24885" y="0"/>
                    <a:pt x="3386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806222" cy="200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625710" flipH="1">
            <a:off x="758748" y="8050502"/>
            <a:ext cx="3607581" cy="3622346"/>
          </a:xfrm>
          <a:custGeom>
            <a:avLst/>
            <a:gdLst/>
            <a:ahLst/>
            <a:cxnLst/>
            <a:rect l="l" t="t" r="r" b="b"/>
            <a:pathLst>
              <a:path w="3607581" h="3622346">
                <a:moveTo>
                  <a:pt x="3607581" y="0"/>
                </a:moveTo>
                <a:lnTo>
                  <a:pt x="0" y="0"/>
                </a:lnTo>
                <a:lnTo>
                  <a:pt x="0" y="3622346"/>
                </a:lnTo>
                <a:lnTo>
                  <a:pt x="3607581" y="3622346"/>
                </a:lnTo>
                <a:lnTo>
                  <a:pt x="3607581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529515" y="4717345"/>
            <a:ext cx="2410288" cy="6180012"/>
          </a:xfrm>
          <a:custGeom>
            <a:avLst/>
            <a:gdLst/>
            <a:ahLst/>
            <a:cxnLst/>
            <a:rect l="l" t="t" r="r" b="b"/>
            <a:pathLst>
              <a:path w="2410288" h="6180012">
                <a:moveTo>
                  <a:pt x="0" y="0"/>
                </a:moveTo>
                <a:lnTo>
                  <a:pt x="2410288" y="0"/>
                </a:lnTo>
                <a:lnTo>
                  <a:pt x="2410288" y="6180013"/>
                </a:lnTo>
                <a:lnTo>
                  <a:pt x="0" y="61800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789139" y="995659"/>
            <a:ext cx="5419352" cy="162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5"/>
              </a:lnSpc>
            </a:pPr>
            <a:r>
              <a:rPr lang="en-US" sz="6045">
                <a:solidFill>
                  <a:srgbClr val="494F90"/>
                </a:solidFill>
                <a:latin typeface="Childos Arabic Semi-Bold"/>
              </a:rPr>
              <a:t>Na co zużywa się najwięcej wody?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191581" y="1234109"/>
            <a:ext cx="771152" cy="162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5"/>
              </a:lnSpc>
            </a:pPr>
            <a:r>
              <a:rPr lang="en-US" sz="6045">
                <a:solidFill>
                  <a:srgbClr val="F6F3F8"/>
                </a:solidFill>
                <a:latin typeface="Childos Arabic Semi-Bold"/>
              </a:rPr>
              <a:t>10.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07955" y="3132541"/>
            <a:ext cx="5700537" cy="4621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51"/>
              </a:lnSpc>
            </a:pPr>
            <a:r>
              <a:rPr lang="en-US" sz="2434" spc="121">
                <a:solidFill>
                  <a:srgbClr val="737373"/>
                </a:solidFill>
                <a:latin typeface="Coming Soon"/>
              </a:rPr>
              <a:t>Najwięcej wody zużywa się w domu do celów gospodarstwa domowego, takich jak kąpiel i prysznica. Długie i gorące prysznice mogą spowodować duże zużycie wody. Warto więc starać się ograniczać czas spędzany pod prysznicem. Kolejnym dużym zużyciem wody w domu jest pranie. Zarówno pralka jak i suszarka mogą używać sporej ilości wody.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71394" y="3212636"/>
            <a:ext cx="11108453" cy="8229600"/>
          </a:xfrm>
          <a:custGeom>
            <a:avLst/>
            <a:gdLst/>
            <a:ahLst/>
            <a:cxnLst/>
            <a:rect l="l" t="t" r="r" b="b"/>
            <a:pathLst>
              <a:path w="11108453" h="8229600">
                <a:moveTo>
                  <a:pt x="0" y="0"/>
                </a:moveTo>
                <a:lnTo>
                  <a:pt x="11108453" y="0"/>
                </a:lnTo>
                <a:lnTo>
                  <a:pt x="1110845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6453" y="420228"/>
            <a:ext cx="15629168" cy="9441447"/>
          </a:xfrm>
          <a:custGeom>
            <a:avLst/>
            <a:gdLst/>
            <a:ahLst/>
            <a:cxnLst/>
            <a:rect l="l" t="t" r="r" b="b"/>
            <a:pathLst>
              <a:path w="15629168" h="9441447">
                <a:moveTo>
                  <a:pt x="0" y="0"/>
                </a:moveTo>
                <a:lnTo>
                  <a:pt x="15629168" y="0"/>
                </a:lnTo>
                <a:lnTo>
                  <a:pt x="15629168" y="9441447"/>
                </a:lnTo>
                <a:lnTo>
                  <a:pt x="0" y="94414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331976" y="757782"/>
            <a:ext cx="1364285" cy="1392468"/>
            <a:chOff x="0" y="0"/>
            <a:chExt cx="812800" cy="8295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29590"/>
            </a:xfrm>
            <a:custGeom>
              <a:avLst/>
              <a:gdLst/>
              <a:ahLst/>
              <a:cxnLst/>
              <a:rect l="l" t="t" r="r" b="b"/>
              <a:pathLst>
                <a:path w="812800" h="829590">
                  <a:moveTo>
                    <a:pt x="406400" y="0"/>
                  </a:moveTo>
                  <a:cubicBezTo>
                    <a:pt x="181951" y="0"/>
                    <a:pt x="0" y="185710"/>
                    <a:pt x="0" y="414795"/>
                  </a:cubicBezTo>
                  <a:cubicBezTo>
                    <a:pt x="0" y="643880"/>
                    <a:pt x="181951" y="829590"/>
                    <a:pt x="406400" y="829590"/>
                  </a:cubicBezTo>
                  <a:cubicBezTo>
                    <a:pt x="630849" y="829590"/>
                    <a:pt x="812800" y="643880"/>
                    <a:pt x="812800" y="414795"/>
                  </a:cubicBezTo>
                  <a:cubicBezTo>
                    <a:pt x="812800" y="18571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94F9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77774"/>
              <a:ext cx="660400" cy="674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604646" y="808066"/>
            <a:ext cx="5012955" cy="7519433"/>
            <a:chOff x="0" y="0"/>
            <a:chExt cx="6350000" cy="952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5"/>
              <a:stretch>
                <a:fillRect l="-1476" r="-1476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2863052" y="757782"/>
            <a:ext cx="6858000" cy="7620000"/>
            <a:chOff x="0" y="0"/>
            <a:chExt cx="1806222" cy="20069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06222" cy="2006914"/>
            </a:xfrm>
            <a:custGeom>
              <a:avLst/>
              <a:gdLst/>
              <a:ahLst/>
              <a:cxnLst/>
              <a:rect l="l" t="t" r="r" b="b"/>
              <a:pathLst>
                <a:path w="1806222" h="2006914">
                  <a:moveTo>
                    <a:pt x="33867" y="0"/>
                  </a:moveTo>
                  <a:lnTo>
                    <a:pt x="1772356" y="0"/>
                  </a:lnTo>
                  <a:cubicBezTo>
                    <a:pt x="1791060" y="0"/>
                    <a:pt x="1806222" y="15163"/>
                    <a:pt x="1806222" y="33867"/>
                  </a:cubicBezTo>
                  <a:lnTo>
                    <a:pt x="1806222" y="1973047"/>
                  </a:lnTo>
                  <a:cubicBezTo>
                    <a:pt x="1806222" y="1982029"/>
                    <a:pt x="1802654" y="1990643"/>
                    <a:pt x="1796303" y="1996994"/>
                  </a:cubicBezTo>
                  <a:cubicBezTo>
                    <a:pt x="1789952" y="2003346"/>
                    <a:pt x="1781338" y="2006914"/>
                    <a:pt x="1772356" y="2006914"/>
                  </a:cubicBezTo>
                  <a:lnTo>
                    <a:pt x="33867" y="2006914"/>
                  </a:lnTo>
                  <a:cubicBezTo>
                    <a:pt x="24885" y="2006914"/>
                    <a:pt x="16271" y="2003346"/>
                    <a:pt x="9919" y="1996994"/>
                  </a:cubicBezTo>
                  <a:cubicBezTo>
                    <a:pt x="3568" y="1990643"/>
                    <a:pt x="0" y="1982029"/>
                    <a:pt x="0" y="1973047"/>
                  </a:cubicBezTo>
                  <a:lnTo>
                    <a:pt x="0" y="33867"/>
                  </a:lnTo>
                  <a:cubicBezTo>
                    <a:pt x="0" y="24885"/>
                    <a:pt x="3568" y="16271"/>
                    <a:pt x="9919" y="9919"/>
                  </a:cubicBezTo>
                  <a:cubicBezTo>
                    <a:pt x="16271" y="3568"/>
                    <a:pt x="24885" y="0"/>
                    <a:pt x="3386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806222" cy="200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625710" flipH="1">
            <a:off x="758748" y="8050502"/>
            <a:ext cx="3607581" cy="3622346"/>
          </a:xfrm>
          <a:custGeom>
            <a:avLst/>
            <a:gdLst/>
            <a:ahLst/>
            <a:cxnLst/>
            <a:rect l="l" t="t" r="r" b="b"/>
            <a:pathLst>
              <a:path w="3607581" h="3622346">
                <a:moveTo>
                  <a:pt x="3607581" y="0"/>
                </a:moveTo>
                <a:lnTo>
                  <a:pt x="0" y="0"/>
                </a:lnTo>
                <a:lnTo>
                  <a:pt x="0" y="3622346"/>
                </a:lnTo>
                <a:lnTo>
                  <a:pt x="3607581" y="3622346"/>
                </a:lnTo>
                <a:lnTo>
                  <a:pt x="3607581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529515" y="4717345"/>
            <a:ext cx="2410288" cy="6180012"/>
          </a:xfrm>
          <a:custGeom>
            <a:avLst/>
            <a:gdLst/>
            <a:ahLst/>
            <a:cxnLst/>
            <a:rect l="l" t="t" r="r" b="b"/>
            <a:pathLst>
              <a:path w="2410288" h="6180012">
                <a:moveTo>
                  <a:pt x="0" y="0"/>
                </a:moveTo>
                <a:lnTo>
                  <a:pt x="2410288" y="0"/>
                </a:lnTo>
                <a:lnTo>
                  <a:pt x="2410288" y="6180013"/>
                </a:lnTo>
                <a:lnTo>
                  <a:pt x="0" y="61800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582376" y="1138209"/>
            <a:ext cx="5419352" cy="1598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5"/>
              </a:lnSpc>
            </a:pPr>
            <a:r>
              <a:rPr lang="en-US" sz="5945">
                <a:solidFill>
                  <a:srgbClr val="494F90"/>
                </a:solidFill>
                <a:latin typeface="Childos Arabic Semi-Bold"/>
              </a:rPr>
              <a:t>Co daje picie wody?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628543" y="1053382"/>
            <a:ext cx="771152" cy="8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5"/>
              </a:lnSpc>
            </a:pPr>
            <a:r>
              <a:rPr lang="en-US" sz="6045">
                <a:solidFill>
                  <a:srgbClr val="F6F3F8"/>
                </a:solidFill>
                <a:latin typeface="Childos Arabic Semi-Bold"/>
              </a:rPr>
              <a:t>11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39991" y="2670362"/>
            <a:ext cx="5804009" cy="5185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3"/>
              </a:lnSpc>
            </a:pPr>
            <a:r>
              <a:rPr lang="en-US" sz="2148" spc="107">
                <a:solidFill>
                  <a:srgbClr val="737373"/>
                </a:solidFill>
                <a:latin typeface="Coming Soon"/>
              </a:rPr>
              <a:t>Przede wszystkim, woda pomaga utrzymać odpowiednią hydratację, co jest niezwykle ważne dla naszego zdrowia. Woda pomaga w regulacji temperatury ciała, transportuje składniki odżywcze do komórek, usuwa toksyny z organizmu i wspiera funkcjonowanie narządów. Picie odpowiedniej ilości wody może pomóc w utrzymaniu zdrowej skóry, poprawie trawienia, i utrzymaniu prawidłowej wagi. Woda jest również ważna dla prawidłowego funkcjonowania mózgu i koncentracji.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0966" y="1084682"/>
            <a:ext cx="13546068" cy="8183064"/>
          </a:xfrm>
          <a:custGeom>
            <a:avLst/>
            <a:gdLst/>
            <a:ahLst/>
            <a:cxnLst/>
            <a:rect l="l" t="t" r="r" b="b"/>
            <a:pathLst>
              <a:path w="13546068" h="8183064">
                <a:moveTo>
                  <a:pt x="0" y="0"/>
                </a:moveTo>
                <a:lnTo>
                  <a:pt x="13546068" y="0"/>
                </a:lnTo>
                <a:lnTo>
                  <a:pt x="13546068" y="8183064"/>
                </a:lnTo>
                <a:lnTo>
                  <a:pt x="0" y="81830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81347" y="3677004"/>
            <a:ext cx="7824857" cy="2437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71"/>
              </a:lnSpc>
            </a:pPr>
            <a:r>
              <a:rPr lang="en-US" sz="20222">
                <a:solidFill>
                  <a:srgbClr val="494F90"/>
                </a:solidFill>
                <a:latin typeface="Childos Arabic Bold"/>
              </a:rPr>
              <a:t>Koniec</a:t>
            </a:r>
          </a:p>
        </p:txBody>
      </p:sp>
      <p:sp>
        <p:nvSpPr>
          <p:cNvPr id="4" name="Freeform 4"/>
          <p:cNvSpPr/>
          <p:nvPr/>
        </p:nvSpPr>
        <p:spPr>
          <a:xfrm rot="-625710" flipH="1">
            <a:off x="383360" y="6731804"/>
            <a:ext cx="4640301" cy="4659293"/>
          </a:xfrm>
          <a:custGeom>
            <a:avLst/>
            <a:gdLst/>
            <a:ahLst/>
            <a:cxnLst/>
            <a:rect l="l" t="t" r="r" b="b"/>
            <a:pathLst>
              <a:path w="4640301" h="4659293">
                <a:moveTo>
                  <a:pt x="4640302" y="0"/>
                </a:moveTo>
                <a:lnTo>
                  <a:pt x="0" y="0"/>
                </a:lnTo>
                <a:lnTo>
                  <a:pt x="0" y="4659292"/>
                </a:lnTo>
                <a:lnTo>
                  <a:pt x="4640302" y="4659292"/>
                </a:lnTo>
                <a:lnTo>
                  <a:pt x="464030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60696">
            <a:off x="13702987" y="6757397"/>
            <a:ext cx="4589324" cy="4608107"/>
          </a:xfrm>
          <a:custGeom>
            <a:avLst/>
            <a:gdLst/>
            <a:ahLst/>
            <a:cxnLst/>
            <a:rect l="l" t="t" r="r" b="b"/>
            <a:pathLst>
              <a:path w="4589324" h="4608107">
                <a:moveTo>
                  <a:pt x="0" y="0"/>
                </a:moveTo>
                <a:lnTo>
                  <a:pt x="4589324" y="0"/>
                </a:lnTo>
                <a:lnTo>
                  <a:pt x="4589324" y="4608106"/>
                </a:lnTo>
                <a:lnTo>
                  <a:pt x="0" y="46081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078613">
            <a:off x="14267864" y="5874623"/>
            <a:ext cx="3596340" cy="2685267"/>
          </a:xfrm>
          <a:custGeom>
            <a:avLst/>
            <a:gdLst/>
            <a:ahLst/>
            <a:cxnLst/>
            <a:rect l="l" t="t" r="r" b="b"/>
            <a:pathLst>
              <a:path w="3596340" h="2685267">
                <a:moveTo>
                  <a:pt x="0" y="0"/>
                </a:moveTo>
                <a:lnTo>
                  <a:pt x="3596340" y="0"/>
                </a:lnTo>
                <a:lnTo>
                  <a:pt x="3596340" y="2685268"/>
                </a:lnTo>
                <a:lnTo>
                  <a:pt x="0" y="268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39259">
            <a:off x="1191091" y="5677200"/>
            <a:ext cx="3596340" cy="2685267"/>
          </a:xfrm>
          <a:custGeom>
            <a:avLst/>
            <a:gdLst/>
            <a:ahLst/>
            <a:cxnLst/>
            <a:rect l="l" t="t" r="r" b="b"/>
            <a:pathLst>
              <a:path w="3596340" h="2685267">
                <a:moveTo>
                  <a:pt x="0" y="0"/>
                </a:moveTo>
                <a:lnTo>
                  <a:pt x="3596340" y="0"/>
                </a:lnTo>
                <a:lnTo>
                  <a:pt x="3596340" y="2685268"/>
                </a:lnTo>
                <a:lnTo>
                  <a:pt x="0" y="26852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873071">
            <a:off x="11643205" y="4743313"/>
            <a:ext cx="1833347" cy="2228152"/>
          </a:xfrm>
          <a:custGeom>
            <a:avLst/>
            <a:gdLst/>
            <a:ahLst/>
            <a:cxnLst/>
            <a:rect l="l" t="t" r="r" b="b"/>
            <a:pathLst>
              <a:path w="1833347" h="2228152">
                <a:moveTo>
                  <a:pt x="0" y="0"/>
                </a:moveTo>
                <a:lnTo>
                  <a:pt x="1833348" y="0"/>
                </a:lnTo>
                <a:lnTo>
                  <a:pt x="1833348" y="2228152"/>
                </a:lnTo>
                <a:lnTo>
                  <a:pt x="0" y="22281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822750">
            <a:off x="4170587" y="1477009"/>
            <a:ext cx="1876420" cy="2280501"/>
          </a:xfrm>
          <a:custGeom>
            <a:avLst/>
            <a:gdLst/>
            <a:ahLst/>
            <a:cxnLst/>
            <a:rect l="l" t="t" r="r" b="b"/>
            <a:pathLst>
              <a:path w="1876420" h="2280501">
                <a:moveTo>
                  <a:pt x="0" y="0"/>
                </a:moveTo>
                <a:lnTo>
                  <a:pt x="1876420" y="0"/>
                </a:lnTo>
                <a:lnTo>
                  <a:pt x="1876420" y="2280501"/>
                </a:lnTo>
                <a:lnTo>
                  <a:pt x="0" y="22805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414009">
            <a:off x="15127482" y="410881"/>
            <a:ext cx="3959378" cy="5558071"/>
          </a:xfrm>
          <a:custGeom>
            <a:avLst/>
            <a:gdLst/>
            <a:ahLst/>
            <a:cxnLst/>
            <a:rect l="l" t="t" r="r" b="b"/>
            <a:pathLst>
              <a:path w="3959378" h="5558071">
                <a:moveTo>
                  <a:pt x="0" y="0"/>
                </a:moveTo>
                <a:lnTo>
                  <a:pt x="3959379" y="0"/>
                </a:lnTo>
                <a:lnTo>
                  <a:pt x="3959379" y="5558071"/>
                </a:lnTo>
                <a:lnTo>
                  <a:pt x="0" y="55580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781088">
            <a:off x="-1382157" y="880377"/>
            <a:ext cx="4063994" cy="5704927"/>
          </a:xfrm>
          <a:custGeom>
            <a:avLst/>
            <a:gdLst/>
            <a:ahLst/>
            <a:cxnLst/>
            <a:rect l="l" t="t" r="r" b="b"/>
            <a:pathLst>
              <a:path w="4063994" h="5704927">
                <a:moveTo>
                  <a:pt x="0" y="0"/>
                </a:moveTo>
                <a:lnTo>
                  <a:pt x="4063994" y="0"/>
                </a:lnTo>
                <a:lnTo>
                  <a:pt x="4063994" y="5704927"/>
                </a:lnTo>
                <a:lnTo>
                  <a:pt x="0" y="57049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144001" y="8001020"/>
            <a:ext cx="4071966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62"/>
              </a:lnSpc>
            </a:pPr>
            <a:r>
              <a:rPr lang="en-US" sz="2227" spc="222" dirty="0" err="1">
                <a:solidFill>
                  <a:srgbClr val="494F90"/>
                </a:solidFill>
                <a:latin typeface="Coming Soon"/>
              </a:rPr>
              <a:t>Emilka</a:t>
            </a:r>
            <a:r>
              <a:rPr lang="en-US" sz="2227" spc="222" dirty="0">
                <a:solidFill>
                  <a:srgbClr val="494F90"/>
                </a:solidFill>
                <a:latin typeface="Coming Soon"/>
              </a:rPr>
              <a:t> </a:t>
            </a:r>
            <a:r>
              <a:rPr lang="en-US" sz="2227" spc="222" dirty="0" err="1" smtClean="0">
                <a:solidFill>
                  <a:srgbClr val="494F90"/>
                </a:solidFill>
                <a:latin typeface="Coming Soon"/>
              </a:rPr>
              <a:t>Staśkiewicz</a:t>
            </a:r>
            <a:r>
              <a:rPr lang="pl-PL" sz="2227" spc="222" dirty="0" smtClean="0">
                <a:solidFill>
                  <a:srgbClr val="494F90"/>
                </a:solidFill>
                <a:latin typeface="Coming Soon"/>
              </a:rPr>
              <a:t>  Kl.1A</a:t>
            </a:r>
            <a:endParaRPr lang="en-US" sz="2227" spc="222" dirty="0">
              <a:solidFill>
                <a:srgbClr val="494F90"/>
              </a:solidFill>
              <a:latin typeface="Coming Soon"/>
            </a:endParaRPr>
          </a:p>
          <a:p>
            <a:pPr algn="ctr">
              <a:lnSpc>
                <a:spcPts val="2562"/>
              </a:lnSpc>
            </a:pPr>
            <a:r>
              <a:rPr lang="en-US" sz="2227" spc="222" dirty="0">
                <a:solidFill>
                  <a:srgbClr val="494F90"/>
                </a:solidFill>
                <a:latin typeface="Coming Soon"/>
              </a:rPr>
              <a:t>Julia </a:t>
            </a:r>
            <a:r>
              <a:rPr lang="en-US" sz="2227" spc="222" dirty="0" err="1" smtClean="0">
                <a:solidFill>
                  <a:srgbClr val="494F90"/>
                </a:solidFill>
                <a:latin typeface="Coming Soon"/>
              </a:rPr>
              <a:t>Kubeł</a:t>
            </a:r>
            <a:r>
              <a:rPr lang="pl-PL" sz="2227" spc="222" dirty="0" smtClean="0">
                <a:solidFill>
                  <a:srgbClr val="494F90"/>
                </a:solidFill>
                <a:latin typeface="Coming Soon"/>
              </a:rPr>
              <a:t>  Kl.1A</a:t>
            </a:r>
            <a:endParaRPr lang="en-US" sz="2227" spc="222" dirty="0">
              <a:solidFill>
                <a:srgbClr val="494F90"/>
              </a:solidFill>
              <a:latin typeface="Coming Soo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84796" y="3051699"/>
            <a:ext cx="11108453" cy="8229600"/>
          </a:xfrm>
          <a:custGeom>
            <a:avLst/>
            <a:gdLst/>
            <a:ahLst/>
            <a:cxnLst/>
            <a:rect l="l" t="t" r="r" b="b"/>
            <a:pathLst>
              <a:path w="11108453" h="8229600">
                <a:moveTo>
                  <a:pt x="0" y="0"/>
                </a:moveTo>
                <a:lnTo>
                  <a:pt x="11108453" y="0"/>
                </a:lnTo>
                <a:lnTo>
                  <a:pt x="1110845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6453" y="420228"/>
            <a:ext cx="15629168" cy="9441447"/>
          </a:xfrm>
          <a:custGeom>
            <a:avLst/>
            <a:gdLst/>
            <a:ahLst/>
            <a:cxnLst/>
            <a:rect l="l" t="t" r="r" b="b"/>
            <a:pathLst>
              <a:path w="15629168" h="9441447">
                <a:moveTo>
                  <a:pt x="0" y="0"/>
                </a:moveTo>
                <a:lnTo>
                  <a:pt x="15629168" y="0"/>
                </a:lnTo>
                <a:lnTo>
                  <a:pt x="15629168" y="9441447"/>
                </a:lnTo>
                <a:lnTo>
                  <a:pt x="0" y="94414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81059"/>
            <a:ext cx="1364285" cy="1392468"/>
            <a:chOff x="0" y="0"/>
            <a:chExt cx="812800" cy="8295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29590"/>
            </a:xfrm>
            <a:custGeom>
              <a:avLst/>
              <a:gdLst/>
              <a:ahLst/>
              <a:cxnLst/>
              <a:rect l="l" t="t" r="r" b="b"/>
              <a:pathLst>
                <a:path w="812800" h="829590">
                  <a:moveTo>
                    <a:pt x="406400" y="0"/>
                  </a:moveTo>
                  <a:cubicBezTo>
                    <a:pt x="181951" y="0"/>
                    <a:pt x="0" y="185710"/>
                    <a:pt x="0" y="414795"/>
                  </a:cubicBezTo>
                  <a:cubicBezTo>
                    <a:pt x="0" y="643880"/>
                    <a:pt x="181951" y="829590"/>
                    <a:pt x="406400" y="829590"/>
                  </a:cubicBezTo>
                  <a:cubicBezTo>
                    <a:pt x="630849" y="829590"/>
                    <a:pt x="812800" y="643880"/>
                    <a:pt x="812800" y="414795"/>
                  </a:cubicBezTo>
                  <a:cubicBezTo>
                    <a:pt x="812800" y="18571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94F9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77774"/>
              <a:ext cx="660400" cy="674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869152" y="1081059"/>
            <a:ext cx="5012955" cy="7519433"/>
            <a:chOff x="0" y="0"/>
            <a:chExt cx="6350000" cy="952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5"/>
              <a:stretch>
                <a:fillRect l="-66666" r="-66666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3077598" y="980491"/>
            <a:ext cx="6858000" cy="7620000"/>
            <a:chOff x="0" y="0"/>
            <a:chExt cx="1806222" cy="20069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06222" cy="2006914"/>
            </a:xfrm>
            <a:custGeom>
              <a:avLst/>
              <a:gdLst/>
              <a:ahLst/>
              <a:cxnLst/>
              <a:rect l="l" t="t" r="r" b="b"/>
              <a:pathLst>
                <a:path w="1806222" h="2006914">
                  <a:moveTo>
                    <a:pt x="33867" y="0"/>
                  </a:moveTo>
                  <a:lnTo>
                    <a:pt x="1772356" y="0"/>
                  </a:lnTo>
                  <a:cubicBezTo>
                    <a:pt x="1791060" y="0"/>
                    <a:pt x="1806222" y="15163"/>
                    <a:pt x="1806222" y="33867"/>
                  </a:cubicBezTo>
                  <a:lnTo>
                    <a:pt x="1806222" y="1973047"/>
                  </a:lnTo>
                  <a:cubicBezTo>
                    <a:pt x="1806222" y="1982029"/>
                    <a:pt x="1802654" y="1990643"/>
                    <a:pt x="1796303" y="1996994"/>
                  </a:cubicBezTo>
                  <a:cubicBezTo>
                    <a:pt x="1789952" y="2003346"/>
                    <a:pt x="1781338" y="2006914"/>
                    <a:pt x="1772356" y="2006914"/>
                  </a:cubicBezTo>
                  <a:lnTo>
                    <a:pt x="33867" y="2006914"/>
                  </a:lnTo>
                  <a:cubicBezTo>
                    <a:pt x="24885" y="2006914"/>
                    <a:pt x="16271" y="2003346"/>
                    <a:pt x="9919" y="1996994"/>
                  </a:cubicBezTo>
                  <a:cubicBezTo>
                    <a:pt x="3568" y="1990643"/>
                    <a:pt x="0" y="1982029"/>
                    <a:pt x="0" y="1973047"/>
                  </a:cubicBezTo>
                  <a:lnTo>
                    <a:pt x="0" y="33867"/>
                  </a:lnTo>
                  <a:cubicBezTo>
                    <a:pt x="0" y="24885"/>
                    <a:pt x="3568" y="16271"/>
                    <a:pt x="9919" y="9919"/>
                  </a:cubicBezTo>
                  <a:cubicBezTo>
                    <a:pt x="16271" y="3568"/>
                    <a:pt x="24885" y="0"/>
                    <a:pt x="3386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806222" cy="200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529515" y="4717345"/>
            <a:ext cx="2410288" cy="6180012"/>
          </a:xfrm>
          <a:custGeom>
            <a:avLst/>
            <a:gdLst/>
            <a:ahLst/>
            <a:cxnLst/>
            <a:rect l="l" t="t" r="r" b="b"/>
            <a:pathLst>
              <a:path w="2410288" h="6180012">
                <a:moveTo>
                  <a:pt x="0" y="0"/>
                </a:moveTo>
                <a:lnTo>
                  <a:pt x="2410288" y="0"/>
                </a:lnTo>
                <a:lnTo>
                  <a:pt x="2410288" y="6180013"/>
                </a:lnTo>
                <a:lnTo>
                  <a:pt x="0" y="61800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25710" flipH="1">
            <a:off x="758748" y="8050502"/>
            <a:ext cx="3607581" cy="3622346"/>
          </a:xfrm>
          <a:custGeom>
            <a:avLst/>
            <a:gdLst/>
            <a:ahLst/>
            <a:cxnLst/>
            <a:rect l="l" t="t" r="r" b="b"/>
            <a:pathLst>
              <a:path w="3607581" h="3622346">
                <a:moveTo>
                  <a:pt x="3607581" y="0"/>
                </a:moveTo>
                <a:lnTo>
                  <a:pt x="0" y="0"/>
                </a:lnTo>
                <a:lnTo>
                  <a:pt x="0" y="3622346"/>
                </a:lnTo>
                <a:lnTo>
                  <a:pt x="3607581" y="3622346"/>
                </a:lnTo>
                <a:lnTo>
                  <a:pt x="3607581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591684" y="1419749"/>
            <a:ext cx="5419352" cy="134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rgbClr val="494F90"/>
                </a:solidFill>
                <a:latin typeface="Childos Arabic Semi-Bold"/>
              </a:rPr>
              <a:t>Czym jest światowy dzień wody?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72891" y="1376659"/>
            <a:ext cx="771152" cy="8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5"/>
              </a:lnSpc>
            </a:pPr>
            <a:r>
              <a:rPr lang="en-US" sz="6045">
                <a:solidFill>
                  <a:srgbClr val="F6F3F8"/>
                </a:solidFill>
                <a:latin typeface="Childos Arabic Semi-Bold"/>
              </a:rPr>
              <a:t>1.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91684" y="2851065"/>
            <a:ext cx="5826570" cy="478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146" spc="107">
                <a:solidFill>
                  <a:srgbClr val="8371B4"/>
                </a:solidFill>
                <a:latin typeface="Coming Soon"/>
              </a:rPr>
              <a:t>Święto ustanowione przez Zgromadzenie Ogólne ONZ rezolucją z 22 grudnia 1992, obchodzone corocznie 22 marca. To ważne święto, które ma na celu chęć pokazania nam jak ważna dla nas jest  woda w naszym życiu i tak że dla środowiska. Chcemy zwrócić uwagę na konieczność oszczędzania wody, dbania o jej czystość i zapewnienia dostępu do pitnej wody dla wszystkich ludzi na świecie, To także czas, aby uczyć się o ochronie naszych zasobów wodych i podejmować działania.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897139" y="2960664"/>
            <a:ext cx="11108453" cy="8229600"/>
          </a:xfrm>
          <a:custGeom>
            <a:avLst/>
            <a:gdLst/>
            <a:ahLst/>
            <a:cxnLst/>
            <a:rect l="l" t="t" r="r" b="b"/>
            <a:pathLst>
              <a:path w="11108453" h="8229600">
                <a:moveTo>
                  <a:pt x="11108453" y="0"/>
                </a:moveTo>
                <a:lnTo>
                  <a:pt x="0" y="0"/>
                </a:lnTo>
                <a:lnTo>
                  <a:pt x="0" y="8229600"/>
                </a:lnTo>
                <a:lnTo>
                  <a:pt x="11108453" y="8229600"/>
                </a:lnTo>
                <a:lnTo>
                  <a:pt x="1110845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6453" y="420228"/>
            <a:ext cx="15629168" cy="9441447"/>
          </a:xfrm>
          <a:custGeom>
            <a:avLst/>
            <a:gdLst/>
            <a:ahLst/>
            <a:cxnLst/>
            <a:rect l="l" t="t" r="r" b="b"/>
            <a:pathLst>
              <a:path w="15629168" h="9441447">
                <a:moveTo>
                  <a:pt x="0" y="0"/>
                </a:moveTo>
                <a:lnTo>
                  <a:pt x="15629168" y="0"/>
                </a:lnTo>
                <a:lnTo>
                  <a:pt x="15629168" y="9441447"/>
                </a:lnTo>
                <a:lnTo>
                  <a:pt x="0" y="94414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60696">
            <a:off x="13862831" y="8216694"/>
            <a:ext cx="3276552" cy="3289962"/>
          </a:xfrm>
          <a:custGeom>
            <a:avLst/>
            <a:gdLst/>
            <a:ahLst/>
            <a:cxnLst/>
            <a:rect l="l" t="t" r="r" b="b"/>
            <a:pathLst>
              <a:path w="3276552" h="3289962">
                <a:moveTo>
                  <a:pt x="0" y="0"/>
                </a:moveTo>
                <a:lnTo>
                  <a:pt x="3276552" y="0"/>
                </a:lnTo>
                <a:lnTo>
                  <a:pt x="3276552" y="3289962"/>
                </a:lnTo>
                <a:lnTo>
                  <a:pt x="0" y="3289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158222" y="1270011"/>
            <a:ext cx="5091495" cy="7637242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6"/>
              <a:stretch>
                <a:fillRect l="-63114" r="-6311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872601" y="1028700"/>
            <a:ext cx="6858000" cy="7658100"/>
            <a:chOff x="0" y="0"/>
            <a:chExt cx="1806222" cy="20169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06222" cy="2016948"/>
            </a:xfrm>
            <a:custGeom>
              <a:avLst/>
              <a:gdLst/>
              <a:ahLst/>
              <a:cxnLst/>
              <a:rect l="l" t="t" r="r" b="b"/>
              <a:pathLst>
                <a:path w="1806222" h="2016948">
                  <a:moveTo>
                    <a:pt x="33867" y="0"/>
                  </a:moveTo>
                  <a:lnTo>
                    <a:pt x="1772356" y="0"/>
                  </a:lnTo>
                  <a:cubicBezTo>
                    <a:pt x="1791060" y="0"/>
                    <a:pt x="1806222" y="15163"/>
                    <a:pt x="1806222" y="33867"/>
                  </a:cubicBezTo>
                  <a:lnTo>
                    <a:pt x="1806222" y="1983081"/>
                  </a:lnTo>
                  <a:cubicBezTo>
                    <a:pt x="1806222" y="1992063"/>
                    <a:pt x="1802654" y="2000678"/>
                    <a:pt x="1796303" y="2007029"/>
                  </a:cubicBezTo>
                  <a:cubicBezTo>
                    <a:pt x="1789952" y="2013380"/>
                    <a:pt x="1781338" y="2016948"/>
                    <a:pt x="1772356" y="2016948"/>
                  </a:cubicBezTo>
                  <a:lnTo>
                    <a:pt x="33867" y="2016948"/>
                  </a:lnTo>
                  <a:cubicBezTo>
                    <a:pt x="24885" y="2016948"/>
                    <a:pt x="16271" y="2013380"/>
                    <a:pt x="9919" y="2007029"/>
                  </a:cubicBezTo>
                  <a:cubicBezTo>
                    <a:pt x="3568" y="2000678"/>
                    <a:pt x="0" y="1992063"/>
                    <a:pt x="0" y="1983081"/>
                  </a:cubicBezTo>
                  <a:lnTo>
                    <a:pt x="0" y="33867"/>
                  </a:lnTo>
                  <a:cubicBezTo>
                    <a:pt x="0" y="24885"/>
                    <a:pt x="3568" y="16271"/>
                    <a:pt x="9919" y="9919"/>
                  </a:cubicBezTo>
                  <a:cubicBezTo>
                    <a:pt x="16271" y="3568"/>
                    <a:pt x="24885" y="0"/>
                    <a:pt x="3386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806222" cy="2016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895015" y="986967"/>
            <a:ext cx="1364285" cy="1464061"/>
            <a:chOff x="0" y="0"/>
            <a:chExt cx="812800" cy="8722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72244"/>
            </a:xfrm>
            <a:custGeom>
              <a:avLst/>
              <a:gdLst/>
              <a:ahLst/>
              <a:cxnLst/>
              <a:rect l="l" t="t" r="r" b="b"/>
              <a:pathLst>
                <a:path w="812800" h="872244">
                  <a:moveTo>
                    <a:pt x="406400" y="0"/>
                  </a:moveTo>
                  <a:cubicBezTo>
                    <a:pt x="181951" y="0"/>
                    <a:pt x="0" y="195258"/>
                    <a:pt x="0" y="436122"/>
                  </a:cubicBezTo>
                  <a:cubicBezTo>
                    <a:pt x="0" y="676985"/>
                    <a:pt x="181951" y="872244"/>
                    <a:pt x="406400" y="872244"/>
                  </a:cubicBezTo>
                  <a:cubicBezTo>
                    <a:pt x="630849" y="872244"/>
                    <a:pt x="812800" y="676985"/>
                    <a:pt x="812800" y="436122"/>
                  </a:cubicBezTo>
                  <a:cubicBezTo>
                    <a:pt x="812800" y="195258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94F9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81773"/>
              <a:ext cx="660400" cy="708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16054156" y="4717345"/>
            <a:ext cx="2410288" cy="6180012"/>
          </a:xfrm>
          <a:custGeom>
            <a:avLst/>
            <a:gdLst/>
            <a:ahLst/>
            <a:cxnLst/>
            <a:rect l="l" t="t" r="r" b="b"/>
            <a:pathLst>
              <a:path w="2410288" h="6180012">
                <a:moveTo>
                  <a:pt x="2410288" y="0"/>
                </a:moveTo>
                <a:lnTo>
                  <a:pt x="0" y="0"/>
                </a:lnTo>
                <a:lnTo>
                  <a:pt x="0" y="6180013"/>
                </a:lnTo>
                <a:lnTo>
                  <a:pt x="2410288" y="6180013"/>
                </a:lnTo>
                <a:lnTo>
                  <a:pt x="2410288" y="0"/>
                </a:lnTo>
                <a:close/>
              </a:path>
            </a:pathLst>
          </a:custGeom>
          <a:blipFill>
            <a:blip r:embed="rId7">
              <a:alphaModFix amt="50000"/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843072" y="2972461"/>
            <a:ext cx="4917058" cy="483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599" spc="129">
                <a:solidFill>
                  <a:srgbClr val="737373"/>
                </a:solidFill>
                <a:latin typeface="Coming Soon"/>
              </a:rPr>
              <a:t>Jej celem jest zwrócenie uwagi na kwestię zanieczyszczenia i marnowania zasób wody na Ziemi.  Woda jest niezbędna do naszego przetrwania i zdrowia, dużo osób nie ma dostępu do czystej wody pitnej dlatego też warto temu zapobiegać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239206" y="1301801"/>
            <a:ext cx="771152" cy="8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5"/>
              </a:lnSpc>
            </a:pPr>
            <a:r>
              <a:rPr lang="en-US" sz="6045">
                <a:solidFill>
                  <a:srgbClr val="F6F3F8"/>
                </a:solidFill>
                <a:latin typeface="Childos Arabic Semi-Bold"/>
              </a:rPr>
              <a:t>2.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36836" y="1260486"/>
            <a:ext cx="5529531" cy="143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79"/>
              </a:lnSpc>
              <a:spcBef>
                <a:spcPct val="0"/>
              </a:spcBef>
            </a:pPr>
            <a:r>
              <a:rPr lang="en-US" sz="4764">
                <a:solidFill>
                  <a:srgbClr val="494F90"/>
                </a:solidFill>
                <a:latin typeface="Childos Arabic Semi-Bold"/>
              </a:rPr>
              <a:t>Dlaczego obchodzimy dzień wody?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214457">
            <a:off x="13702937" y="-313934"/>
            <a:ext cx="3596340" cy="2685267"/>
          </a:xfrm>
          <a:custGeom>
            <a:avLst/>
            <a:gdLst/>
            <a:ahLst/>
            <a:cxnLst/>
            <a:rect l="l" t="t" r="r" b="b"/>
            <a:pathLst>
              <a:path w="3596340" h="2685267">
                <a:moveTo>
                  <a:pt x="0" y="0"/>
                </a:moveTo>
                <a:lnTo>
                  <a:pt x="3596340" y="0"/>
                </a:lnTo>
                <a:lnTo>
                  <a:pt x="3596340" y="2685268"/>
                </a:lnTo>
                <a:lnTo>
                  <a:pt x="0" y="2685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3" name="Freeform 3"/>
          <p:cNvSpPr/>
          <p:nvPr/>
        </p:nvSpPr>
        <p:spPr>
          <a:xfrm>
            <a:off x="12467312" y="5392239"/>
            <a:ext cx="8540308" cy="5260001"/>
          </a:xfrm>
          <a:custGeom>
            <a:avLst/>
            <a:gdLst/>
            <a:ahLst/>
            <a:cxnLst/>
            <a:rect l="l" t="t" r="r" b="b"/>
            <a:pathLst>
              <a:path w="8540308" h="5260001">
                <a:moveTo>
                  <a:pt x="0" y="0"/>
                </a:moveTo>
                <a:lnTo>
                  <a:pt x="8540308" y="0"/>
                </a:lnTo>
                <a:lnTo>
                  <a:pt x="8540308" y="5260000"/>
                </a:lnTo>
                <a:lnTo>
                  <a:pt x="0" y="526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203705" y="1300707"/>
            <a:ext cx="13546068" cy="8183064"/>
          </a:xfrm>
          <a:custGeom>
            <a:avLst/>
            <a:gdLst/>
            <a:ahLst/>
            <a:cxnLst/>
            <a:rect l="l" t="t" r="r" b="b"/>
            <a:pathLst>
              <a:path w="13546068" h="8183064">
                <a:moveTo>
                  <a:pt x="0" y="0"/>
                </a:moveTo>
                <a:lnTo>
                  <a:pt x="13546067" y="0"/>
                </a:lnTo>
                <a:lnTo>
                  <a:pt x="13546067" y="8183064"/>
                </a:lnTo>
                <a:lnTo>
                  <a:pt x="0" y="8183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7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424427" y="2976924"/>
            <a:ext cx="14834873" cy="5428339"/>
            <a:chOff x="0" y="0"/>
            <a:chExt cx="3241900" cy="11862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41900" cy="1186268"/>
            </a:xfrm>
            <a:custGeom>
              <a:avLst/>
              <a:gdLst/>
              <a:ahLst/>
              <a:cxnLst/>
              <a:rect l="l" t="t" r="r" b="b"/>
              <a:pathLst>
                <a:path w="3241900" h="1186268">
                  <a:moveTo>
                    <a:pt x="15656" y="0"/>
                  </a:moveTo>
                  <a:lnTo>
                    <a:pt x="3226243" y="0"/>
                  </a:lnTo>
                  <a:cubicBezTo>
                    <a:pt x="3230396" y="0"/>
                    <a:pt x="3234378" y="1649"/>
                    <a:pt x="3237314" y="4586"/>
                  </a:cubicBezTo>
                  <a:cubicBezTo>
                    <a:pt x="3240250" y="7522"/>
                    <a:pt x="3241900" y="11504"/>
                    <a:pt x="3241900" y="15656"/>
                  </a:cubicBezTo>
                  <a:lnTo>
                    <a:pt x="3241900" y="1170612"/>
                  </a:lnTo>
                  <a:cubicBezTo>
                    <a:pt x="3241900" y="1179258"/>
                    <a:pt x="3234890" y="1186268"/>
                    <a:pt x="3226243" y="1186268"/>
                  </a:cubicBezTo>
                  <a:lnTo>
                    <a:pt x="15656" y="1186268"/>
                  </a:lnTo>
                  <a:cubicBezTo>
                    <a:pt x="7010" y="1186268"/>
                    <a:pt x="0" y="1179258"/>
                    <a:pt x="0" y="1170612"/>
                  </a:cubicBezTo>
                  <a:lnTo>
                    <a:pt x="0" y="15656"/>
                  </a:lnTo>
                  <a:cubicBezTo>
                    <a:pt x="0" y="11504"/>
                    <a:pt x="1649" y="7522"/>
                    <a:pt x="4586" y="4586"/>
                  </a:cubicBezTo>
                  <a:cubicBezTo>
                    <a:pt x="7522" y="1649"/>
                    <a:pt x="11504" y="0"/>
                    <a:pt x="156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3241900" cy="1186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625710" flipH="1">
            <a:off x="758748" y="8050502"/>
            <a:ext cx="3607581" cy="3622346"/>
          </a:xfrm>
          <a:custGeom>
            <a:avLst/>
            <a:gdLst/>
            <a:ahLst/>
            <a:cxnLst/>
            <a:rect l="l" t="t" r="r" b="b"/>
            <a:pathLst>
              <a:path w="3607581" h="3622346">
                <a:moveTo>
                  <a:pt x="3607581" y="0"/>
                </a:moveTo>
                <a:lnTo>
                  <a:pt x="0" y="0"/>
                </a:lnTo>
                <a:lnTo>
                  <a:pt x="0" y="3622346"/>
                </a:lnTo>
                <a:lnTo>
                  <a:pt x="3607581" y="3622346"/>
                </a:lnTo>
                <a:lnTo>
                  <a:pt x="3607581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546533">
            <a:off x="903166" y="-598119"/>
            <a:ext cx="3596340" cy="2685267"/>
          </a:xfrm>
          <a:custGeom>
            <a:avLst/>
            <a:gdLst/>
            <a:ahLst/>
            <a:cxnLst/>
            <a:rect l="l" t="t" r="r" b="b"/>
            <a:pathLst>
              <a:path w="3596340" h="2685267">
                <a:moveTo>
                  <a:pt x="0" y="0"/>
                </a:moveTo>
                <a:lnTo>
                  <a:pt x="3596340" y="0"/>
                </a:lnTo>
                <a:lnTo>
                  <a:pt x="3596340" y="2685267"/>
                </a:lnTo>
                <a:lnTo>
                  <a:pt x="0" y="2685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647545" y="2191679"/>
            <a:ext cx="6735017" cy="7310076"/>
          </a:xfrm>
          <a:custGeom>
            <a:avLst/>
            <a:gdLst/>
            <a:ahLst/>
            <a:cxnLst/>
            <a:rect l="l" t="t" r="r" b="b"/>
            <a:pathLst>
              <a:path w="6735017" h="7310076">
                <a:moveTo>
                  <a:pt x="0" y="0"/>
                </a:moveTo>
                <a:lnTo>
                  <a:pt x="6735017" y="0"/>
                </a:lnTo>
                <a:lnTo>
                  <a:pt x="6735017" y="7310076"/>
                </a:lnTo>
                <a:lnTo>
                  <a:pt x="0" y="73100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087472" y="792975"/>
            <a:ext cx="9778532" cy="218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1"/>
              </a:lnSpc>
            </a:pPr>
            <a:r>
              <a:rPr lang="en-US" sz="7510">
                <a:solidFill>
                  <a:srgbClr val="494F90"/>
                </a:solidFill>
                <a:latin typeface="Childos Arabic Semi-Bold"/>
              </a:rPr>
              <a:t>Dlaczego woda jest tak ważna?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47779" y="4035715"/>
            <a:ext cx="13788168" cy="278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24"/>
              </a:lnSpc>
            </a:pPr>
            <a:r>
              <a:rPr lang="en-US" sz="2660" spc="266">
                <a:solidFill>
                  <a:srgbClr val="737373"/>
                </a:solidFill>
                <a:latin typeface="Coming Soon"/>
              </a:rPr>
              <a:t>Jest niezbędna do naszego przetrwania. W organizmie człowieka nie tylko transportuje tlen i składniki odżywcze, ale również wspomaga wszystkie procesy życiowe. Jest niezbędna do regulacji ciepłoty ciała, wydalania produktów przemiany materii i procesów trawienia. Woda jest domem dla wielu gatunków ryb, roślin wodnych i innych organizmów wodnych, zapewnia im schronienie, pożywienie i warunki o życia.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84796" y="3051699"/>
            <a:ext cx="11108453" cy="8229600"/>
          </a:xfrm>
          <a:custGeom>
            <a:avLst/>
            <a:gdLst/>
            <a:ahLst/>
            <a:cxnLst/>
            <a:rect l="l" t="t" r="r" b="b"/>
            <a:pathLst>
              <a:path w="11108453" h="8229600">
                <a:moveTo>
                  <a:pt x="0" y="0"/>
                </a:moveTo>
                <a:lnTo>
                  <a:pt x="11108453" y="0"/>
                </a:lnTo>
                <a:lnTo>
                  <a:pt x="1110845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29416" y="218482"/>
            <a:ext cx="15629168" cy="9441447"/>
          </a:xfrm>
          <a:custGeom>
            <a:avLst/>
            <a:gdLst/>
            <a:ahLst/>
            <a:cxnLst/>
            <a:rect l="l" t="t" r="r" b="b"/>
            <a:pathLst>
              <a:path w="15629168" h="9441447">
                <a:moveTo>
                  <a:pt x="0" y="0"/>
                </a:moveTo>
                <a:lnTo>
                  <a:pt x="15629168" y="0"/>
                </a:lnTo>
                <a:lnTo>
                  <a:pt x="15629168" y="9441447"/>
                </a:lnTo>
                <a:lnTo>
                  <a:pt x="0" y="94414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074737" y="757782"/>
            <a:ext cx="1364285" cy="1392468"/>
            <a:chOff x="0" y="0"/>
            <a:chExt cx="812800" cy="8295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29590"/>
            </a:xfrm>
            <a:custGeom>
              <a:avLst/>
              <a:gdLst/>
              <a:ahLst/>
              <a:cxnLst/>
              <a:rect l="l" t="t" r="r" b="b"/>
              <a:pathLst>
                <a:path w="812800" h="829590">
                  <a:moveTo>
                    <a:pt x="406400" y="0"/>
                  </a:moveTo>
                  <a:cubicBezTo>
                    <a:pt x="181951" y="0"/>
                    <a:pt x="0" y="185710"/>
                    <a:pt x="0" y="414795"/>
                  </a:cubicBezTo>
                  <a:cubicBezTo>
                    <a:pt x="0" y="643880"/>
                    <a:pt x="181951" y="829590"/>
                    <a:pt x="406400" y="829590"/>
                  </a:cubicBezTo>
                  <a:cubicBezTo>
                    <a:pt x="630849" y="829590"/>
                    <a:pt x="812800" y="643880"/>
                    <a:pt x="812800" y="414795"/>
                  </a:cubicBezTo>
                  <a:cubicBezTo>
                    <a:pt x="812800" y="18571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94F9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77774"/>
              <a:ext cx="660400" cy="674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487143" y="1179489"/>
            <a:ext cx="5012955" cy="7519433"/>
            <a:chOff x="0" y="0"/>
            <a:chExt cx="6350000" cy="952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5"/>
              <a:stretch>
                <a:fillRect l="-34952" r="-34952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2514334" y="757782"/>
            <a:ext cx="7040368" cy="8110976"/>
            <a:chOff x="0" y="0"/>
            <a:chExt cx="1854253" cy="21362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54253" cy="2136224"/>
            </a:xfrm>
            <a:custGeom>
              <a:avLst/>
              <a:gdLst/>
              <a:ahLst/>
              <a:cxnLst/>
              <a:rect l="l" t="t" r="r" b="b"/>
              <a:pathLst>
                <a:path w="1854253" h="2136224">
                  <a:moveTo>
                    <a:pt x="32989" y="0"/>
                  </a:moveTo>
                  <a:lnTo>
                    <a:pt x="1821264" y="0"/>
                  </a:lnTo>
                  <a:cubicBezTo>
                    <a:pt x="1830013" y="0"/>
                    <a:pt x="1838404" y="3476"/>
                    <a:pt x="1844591" y="9662"/>
                  </a:cubicBezTo>
                  <a:cubicBezTo>
                    <a:pt x="1850778" y="15849"/>
                    <a:pt x="1854253" y="24240"/>
                    <a:pt x="1854253" y="32989"/>
                  </a:cubicBezTo>
                  <a:lnTo>
                    <a:pt x="1854253" y="2103235"/>
                  </a:lnTo>
                  <a:cubicBezTo>
                    <a:pt x="1854253" y="2121454"/>
                    <a:pt x="1839483" y="2136224"/>
                    <a:pt x="1821264" y="2136224"/>
                  </a:cubicBezTo>
                  <a:lnTo>
                    <a:pt x="32989" y="2136224"/>
                  </a:lnTo>
                  <a:cubicBezTo>
                    <a:pt x="24240" y="2136224"/>
                    <a:pt x="15849" y="2132749"/>
                    <a:pt x="9662" y="2126562"/>
                  </a:cubicBezTo>
                  <a:cubicBezTo>
                    <a:pt x="3476" y="2120375"/>
                    <a:pt x="0" y="2111984"/>
                    <a:pt x="0" y="2103235"/>
                  </a:cubicBezTo>
                  <a:lnTo>
                    <a:pt x="0" y="32989"/>
                  </a:lnTo>
                  <a:cubicBezTo>
                    <a:pt x="0" y="24240"/>
                    <a:pt x="3476" y="15849"/>
                    <a:pt x="9662" y="9662"/>
                  </a:cubicBezTo>
                  <a:cubicBezTo>
                    <a:pt x="15849" y="3476"/>
                    <a:pt x="24240" y="0"/>
                    <a:pt x="3298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854253" cy="2136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529515" y="4717345"/>
            <a:ext cx="2410288" cy="6180012"/>
          </a:xfrm>
          <a:custGeom>
            <a:avLst/>
            <a:gdLst/>
            <a:ahLst/>
            <a:cxnLst/>
            <a:rect l="l" t="t" r="r" b="b"/>
            <a:pathLst>
              <a:path w="2410288" h="6180012">
                <a:moveTo>
                  <a:pt x="0" y="0"/>
                </a:moveTo>
                <a:lnTo>
                  <a:pt x="2410288" y="0"/>
                </a:lnTo>
                <a:lnTo>
                  <a:pt x="2410288" y="6180013"/>
                </a:lnTo>
                <a:lnTo>
                  <a:pt x="0" y="61800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25710" flipH="1">
            <a:off x="758748" y="8050502"/>
            <a:ext cx="3607581" cy="3622346"/>
          </a:xfrm>
          <a:custGeom>
            <a:avLst/>
            <a:gdLst/>
            <a:ahLst/>
            <a:cxnLst/>
            <a:rect l="l" t="t" r="r" b="b"/>
            <a:pathLst>
              <a:path w="3607581" h="3622346">
                <a:moveTo>
                  <a:pt x="3607581" y="0"/>
                </a:moveTo>
                <a:lnTo>
                  <a:pt x="0" y="0"/>
                </a:lnTo>
                <a:lnTo>
                  <a:pt x="0" y="3622346"/>
                </a:lnTo>
                <a:lnTo>
                  <a:pt x="3607581" y="3622346"/>
                </a:lnTo>
                <a:lnTo>
                  <a:pt x="3607581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409108" y="885489"/>
            <a:ext cx="5419352" cy="1474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5"/>
              </a:lnSpc>
            </a:pPr>
            <a:r>
              <a:rPr lang="en-US" sz="5545">
                <a:solidFill>
                  <a:srgbClr val="494F90"/>
                </a:solidFill>
                <a:latin typeface="Childos Arabic Semi-Bold"/>
              </a:rPr>
              <a:t>Jak oszczędzić wodę na co dzień?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432538" y="1085850"/>
            <a:ext cx="648684" cy="8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5"/>
              </a:lnSpc>
            </a:pPr>
            <a:r>
              <a:rPr lang="en-US" sz="6045">
                <a:solidFill>
                  <a:srgbClr val="F6F3F8"/>
                </a:solidFill>
                <a:latin typeface="Childos Arabic Semi-Bold"/>
              </a:rPr>
              <a:t>4.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04213" y="2588457"/>
            <a:ext cx="4169686" cy="313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2"/>
              </a:lnSpc>
            </a:pPr>
            <a:r>
              <a:rPr lang="en-US" sz="2600">
                <a:solidFill>
                  <a:srgbClr val="8371B4"/>
                </a:solidFill>
                <a:latin typeface="Childos Arabic Semi-Bold"/>
              </a:rPr>
              <a:t>Kilka codziennych przykładów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09108" y="2975499"/>
            <a:ext cx="5250821" cy="602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AutoNum type="arabicPeriod"/>
            </a:pPr>
            <a:r>
              <a:rPr lang="en-US" sz="2499" spc="124">
                <a:solidFill>
                  <a:srgbClr val="737373"/>
                </a:solidFill>
                <a:latin typeface="Coming Soon"/>
              </a:rPr>
              <a:t>Zawsze sprawdzaj, czy kran został dobrze zakręcony.</a:t>
            </a:r>
          </a:p>
          <a:p>
            <a:pPr marL="539749" lvl="1" indent="-269875">
              <a:lnSpc>
                <a:spcPts val="3749"/>
              </a:lnSpc>
              <a:buAutoNum type="arabicPeriod"/>
            </a:pPr>
            <a:r>
              <a:rPr lang="en-US" sz="2499" spc="124">
                <a:solidFill>
                  <a:srgbClr val="737373"/>
                </a:solidFill>
                <a:latin typeface="Coming Soon"/>
              </a:rPr>
              <a:t>Zrezygnuj ze zmywania ręcznego, które pochłania nawet 60 l wody dziennie.</a:t>
            </a:r>
          </a:p>
          <a:p>
            <a:pPr marL="539749" lvl="1" indent="-269875">
              <a:lnSpc>
                <a:spcPts val="3749"/>
              </a:lnSpc>
              <a:buAutoNum type="arabicPeriod"/>
            </a:pPr>
            <a:r>
              <a:rPr lang="en-US" sz="2499" spc="124">
                <a:solidFill>
                  <a:srgbClr val="737373"/>
                </a:solidFill>
                <a:latin typeface="Coming Soon"/>
              </a:rPr>
              <a:t>Ogranicz długie kąpiele w wannie na rzecz krótszych pryszniców.</a:t>
            </a:r>
          </a:p>
          <a:p>
            <a:pPr marL="539749" lvl="1" indent="-269875">
              <a:lnSpc>
                <a:spcPts val="3749"/>
              </a:lnSpc>
              <a:buAutoNum type="arabicPeriod"/>
            </a:pPr>
            <a:r>
              <a:rPr lang="en-US" sz="2499" spc="124">
                <a:solidFill>
                  <a:srgbClr val="737373"/>
                </a:solidFill>
                <a:latin typeface="Coming Soon"/>
              </a:rPr>
              <a:t>Zakręcaj wodę, gdy myjesz zęby.</a:t>
            </a:r>
          </a:p>
          <a:p>
            <a:pPr marL="539749" lvl="1" indent="-269875">
              <a:lnSpc>
                <a:spcPts val="3749"/>
              </a:lnSpc>
              <a:buAutoNum type="arabicPeriod"/>
            </a:pPr>
            <a:r>
              <a:rPr lang="en-US" sz="2499" spc="124">
                <a:solidFill>
                  <a:srgbClr val="737373"/>
                </a:solidFill>
                <a:latin typeface="Coming Soon"/>
              </a:rPr>
              <a:t> Wstawiaj pralkę pełną ubrań.</a:t>
            </a:r>
          </a:p>
          <a:p>
            <a:pPr>
              <a:lnSpc>
                <a:spcPts val="3513"/>
              </a:lnSpc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6453" y="420228"/>
            <a:ext cx="15629168" cy="9441447"/>
          </a:xfrm>
          <a:custGeom>
            <a:avLst/>
            <a:gdLst/>
            <a:ahLst/>
            <a:cxnLst/>
            <a:rect l="l" t="t" r="r" b="b"/>
            <a:pathLst>
              <a:path w="15629168" h="9441447">
                <a:moveTo>
                  <a:pt x="0" y="0"/>
                </a:moveTo>
                <a:lnTo>
                  <a:pt x="15629168" y="0"/>
                </a:lnTo>
                <a:lnTo>
                  <a:pt x="15629168" y="9441447"/>
                </a:lnTo>
                <a:lnTo>
                  <a:pt x="0" y="94414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25710">
            <a:off x="3466723" y="8050502"/>
            <a:ext cx="3607581" cy="3622346"/>
          </a:xfrm>
          <a:custGeom>
            <a:avLst/>
            <a:gdLst/>
            <a:ahLst/>
            <a:cxnLst/>
            <a:rect l="l" t="t" r="r" b="b"/>
            <a:pathLst>
              <a:path w="3607581" h="3622346">
                <a:moveTo>
                  <a:pt x="0" y="0"/>
                </a:moveTo>
                <a:lnTo>
                  <a:pt x="3607581" y="0"/>
                </a:lnTo>
                <a:lnTo>
                  <a:pt x="3607581" y="3622346"/>
                </a:lnTo>
                <a:lnTo>
                  <a:pt x="0" y="36223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25710" flipH="1">
            <a:off x="7173" y="8050502"/>
            <a:ext cx="3607581" cy="3622346"/>
          </a:xfrm>
          <a:custGeom>
            <a:avLst/>
            <a:gdLst/>
            <a:ahLst/>
            <a:cxnLst/>
            <a:rect l="l" t="t" r="r" b="b"/>
            <a:pathLst>
              <a:path w="3607581" h="3622346">
                <a:moveTo>
                  <a:pt x="3607581" y="0"/>
                </a:moveTo>
                <a:lnTo>
                  <a:pt x="0" y="0"/>
                </a:lnTo>
                <a:lnTo>
                  <a:pt x="0" y="3622346"/>
                </a:lnTo>
                <a:lnTo>
                  <a:pt x="3607581" y="3622346"/>
                </a:lnTo>
                <a:lnTo>
                  <a:pt x="360758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510206" y="4999694"/>
            <a:ext cx="8384809" cy="2599129"/>
            <a:chOff x="0" y="0"/>
            <a:chExt cx="2288530" cy="709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88530" cy="709400"/>
            </a:xfrm>
            <a:custGeom>
              <a:avLst/>
              <a:gdLst/>
              <a:ahLst/>
              <a:cxnLst/>
              <a:rect l="l" t="t" r="r" b="b"/>
              <a:pathLst>
                <a:path w="2288530" h="709400">
                  <a:moveTo>
                    <a:pt x="27700" y="0"/>
                  </a:moveTo>
                  <a:lnTo>
                    <a:pt x="2260831" y="0"/>
                  </a:lnTo>
                  <a:cubicBezTo>
                    <a:pt x="2268177" y="0"/>
                    <a:pt x="2275223" y="2918"/>
                    <a:pt x="2280417" y="8113"/>
                  </a:cubicBezTo>
                  <a:cubicBezTo>
                    <a:pt x="2285612" y="13308"/>
                    <a:pt x="2288530" y="20353"/>
                    <a:pt x="2288530" y="27700"/>
                  </a:cubicBezTo>
                  <a:lnTo>
                    <a:pt x="2288530" y="681700"/>
                  </a:lnTo>
                  <a:cubicBezTo>
                    <a:pt x="2288530" y="689047"/>
                    <a:pt x="2285612" y="696092"/>
                    <a:pt x="2280417" y="701287"/>
                  </a:cubicBezTo>
                  <a:cubicBezTo>
                    <a:pt x="2275223" y="706482"/>
                    <a:pt x="2268177" y="709400"/>
                    <a:pt x="2260831" y="709400"/>
                  </a:cubicBezTo>
                  <a:lnTo>
                    <a:pt x="27700" y="709400"/>
                  </a:lnTo>
                  <a:cubicBezTo>
                    <a:pt x="12402" y="709400"/>
                    <a:pt x="0" y="696999"/>
                    <a:pt x="0" y="681700"/>
                  </a:cubicBezTo>
                  <a:lnTo>
                    <a:pt x="0" y="27700"/>
                  </a:lnTo>
                  <a:cubicBezTo>
                    <a:pt x="0" y="12402"/>
                    <a:pt x="12402" y="0"/>
                    <a:pt x="27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288530" cy="709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895015" y="744684"/>
            <a:ext cx="1364285" cy="1380553"/>
            <a:chOff x="0" y="0"/>
            <a:chExt cx="812800" cy="8224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22492"/>
            </a:xfrm>
            <a:custGeom>
              <a:avLst/>
              <a:gdLst/>
              <a:ahLst/>
              <a:cxnLst/>
              <a:rect l="l" t="t" r="r" b="b"/>
              <a:pathLst>
                <a:path w="812800" h="822492">
                  <a:moveTo>
                    <a:pt x="406400" y="0"/>
                  </a:moveTo>
                  <a:cubicBezTo>
                    <a:pt x="181951" y="0"/>
                    <a:pt x="0" y="184121"/>
                    <a:pt x="0" y="411246"/>
                  </a:cubicBezTo>
                  <a:cubicBezTo>
                    <a:pt x="0" y="638371"/>
                    <a:pt x="181951" y="822492"/>
                    <a:pt x="406400" y="822492"/>
                  </a:cubicBezTo>
                  <a:cubicBezTo>
                    <a:pt x="630849" y="822492"/>
                    <a:pt x="812800" y="638371"/>
                    <a:pt x="812800" y="411246"/>
                  </a:cubicBezTo>
                  <a:cubicBezTo>
                    <a:pt x="812800" y="18412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94F9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77109"/>
              <a:ext cx="660400" cy="668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2112492">
            <a:off x="15746397" y="7613652"/>
            <a:ext cx="3522734" cy="4945120"/>
          </a:xfrm>
          <a:custGeom>
            <a:avLst/>
            <a:gdLst/>
            <a:ahLst/>
            <a:cxnLst/>
            <a:rect l="l" t="t" r="r" b="b"/>
            <a:pathLst>
              <a:path w="3522734" h="4945120">
                <a:moveTo>
                  <a:pt x="0" y="0"/>
                </a:moveTo>
                <a:lnTo>
                  <a:pt x="3522733" y="0"/>
                </a:lnTo>
                <a:lnTo>
                  <a:pt x="3522733" y="4945120"/>
                </a:lnTo>
                <a:lnTo>
                  <a:pt x="0" y="49451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078613">
            <a:off x="3540410" y="903816"/>
            <a:ext cx="3154503" cy="2355362"/>
          </a:xfrm>
          <a:custGeom>
            <a:avLst/>
            <a:gdLst/>
            <a:ahLst/>
            <a:cxnLst/>
            <a:rect l="l" t="t" r="r" b="b"/>
            <a:pathLst>
              <a:path w="3154503" h="2355362">
                <a:moveTo>
                  <a:pt x="0" y="0"/>
                </a:moveTo>
                <a:lnTo>
                  <a:pt x="3154503" y="0"/>
                </a:lnTo>
                <a:lnTo>
                  <a:pt x="3154503" y="2355362"/>
                </a:lnTo>
                <a:lnTo>
                  <a:pt x="0" y="2355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7000"/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3694132" y="1428488"/>
            <a:ext cx="9574278" cy="7142411"/>
          </a:xfrm>
          <a:custGeom>
            <a:avLst/>
            <a:gdLst/>
            <a:ahLst/>
            <a:cxnLst/>
            <a:rect l="l" t="t" r="r" b="b"/>
            <a:pathLst>
              <a:path w="9574278" h="7142411">
                <a:moveTo>
                  <a:pt x="0" y="0"/>
                </a:moveTo>
                <a:lnTo>
                  <a:pt x="9574278" y="0"/>
                </a:lnTo>
                <a:lnTo>
                  <a:pt x="9574278" y="7142411"/>
                </a:lnTo>
                <a:lnTo>
                  <a:pt x="0" y="71424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301274" y="5305109"/>
            <a:ext cx="6802673" cy="2301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9"/>
              </a:lnSpc>
            </a:pPr>
            <a:r>
              <a:rPr lang="en-US" sz="3099" spc="154">
                <a:solidFill>
                  <a:srgbClr val="737373"/>
                </a:solidFill>
                <a:latin typeface="Coming Soon"/>
              </a:rPr>
              <a:t>Woda jest niezwykle ważna i pełni wiele różnych funkcji. Kilka głównych zastosowań wody:</a:t>
            </a:r>
          </a:p>
          <a:p>
            <a:pPr algn="ctr">
              <a:lnSpc>
                <a:spcPts val="4649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6248731" y="1034326"/>
            <a:ext cx="771152" cy="8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5"/>
              </a:lnSpc>
            </a:pPr>
            <a:r>
              <a:rPr lang="en-US" sz="6045">
                <a:solidFill>
                  <a:srgbClr val="F6F3F8"/>
                </a:solidFill>
                <a:latin typeface="Childos Arabic Semi-Bold"/>
              </a:rPr>
              <a:t>5.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78763" y="2087137"/>
            <a:ext cx="10441121" cy="2284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6"/>
              </a:lnSpc>
              <a:spcBef>
                <a:spcPct val="0"/>
              </a:spcBef>
            </a:pPr>
            <a:r>
              <a:rPr lang="en-US" sz="7588">
                <a:solidFill>
                  <a:srgbClr val="494F90"/>
                </a:solidFill>
                <a:latin typeface="Childos Arabic Semi-Bold"/>
              </a:rPr>
              <a:t>Do czego służy nam woda?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6453" y="420228"/>
            <a:ext cx="15629168" cy="9441447"/>
          </a:xfrm>
          <a:custGeom>
            <a:avLst/>
            <a:gdLst/>
            <a:ahLst/>
            <a:cxnLst/>
            <a:rect l="l" t="t" r="r" b="b"/>
            <a:pathLst>
              <a:path w="15629168" h="9441447">
                <a:moveTo>
                  <a:pt x="0" y="0"/>
                </a:moveTo>
                <a:lnTo>
                  <a:pt x="15629168" y="0"/>
                </a:lnTo>
                <a:lnTo>
                  <a:pt x="15629168" y="9441447"/>
                </a:lnTo>
                <a:lnTo>
                  <a:pt x="0" y="94414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25710">
            <a:off x="3466723" y="8050502"/>
            <a:ext cx="3607581" cy="3622346"/>
          </a:xfrm>
          <a:custGeom>
            <a:avLst/>
            <a:gdLst/>
            <a:ahLst/>
            <a:cxnLst/>
            <a:rect l="l" t="t" r="r" b="b"/>
            <a:pathLst>
              <a:path w="3607581" h="3622346">
                <a:moveTo>
                  <a:pt x="0" y="0"/>
                </a:moveTo>
                <a:lnTo>
                  <a:pt x="3607581" y="0"/>
                </a:lnTo>
                <a:lnTo>
                  <a:pt x="3607581" y="3622346"/>
                </a:lnTo>
                <a:lnTo>
                  <a:pt x="0" y="36223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25710" flipH="1">
            <a:off x="7173" y="8050502"/>
            <a:ext cx="3607581" cy="3622346"/>
          </a:xfrm>
          <a:custGeom>
            <a:avLst/>
            <a:gdLst/>
            <a:ahLst/>
            <a:cxnLst/>
            <a:rect l="l" t="t" r="r" b="b"/>
            <a:pathLst>
              <a:path w="3607581" h="3622346">
                <a:moveTo>
                  <a:pt x="3607581" y="0"/>
                </a:moveTo>
                <a:lnTo>
                  <a:pt x="0" y="0"/>
                </a:lnTo>
                <a:lnTo>
                  <a:pt x="0" y="3622346"/>
                </a:lnTo>
                <a:lnTo>
                  <a:pt x="3607581" y="3622346"/>
                </a:lnTo>
                <a:lnTo>
                  <a:pt x="360758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305539" y="1656299"/>
            <a:ext cx="8776619" cy="7368630"/>
            <a:chOff x="0" y="0"/>
            <a:chExt cx="2395470" cy="20111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95470" cy="2011177"/>
            </a:xfrm>
            <a:custGeom>
              <a:avLst/>
              <a:gdLst/>
              <a:ahLst/>
              <a:cxnLst/>
              <a:rect l="l" t="t" r="r" b="b"/>
              <a:pathLst>
                <a:path w="2395470" h="2011177">
                  <a:moveTo>
                    <a:pt x="26463" y="0"/>
                  </a:moveTo>
                  <a:lnTo>
                    <a:pt x="2369007" y="0"/>
                  </a:lnTo>
                  <a:cubicBezTo>
                    <a:pt x="2383622" y="0"/>
                    <a:pt x="2395470" y="11848"/>
                    <a:pt x="2395470" y="26463"/>
                  </a:cubicBezTo>
                  <a:lnTo>
                    <a:pt x="2395470" y="1984714"/>
                  </a:lnTo>
                  <a:cubicBezTo>
                    <a:pt x="2395470" y="1999329"/>
                    <a:pt x="2383622" y="2011177"/>
                    <a:pt x="2369007" y="2011177"/>
                  </a:cubicBezTo>
                  <a:lnTo>
                    <a:pt x="26463" y="2011177"/>
                  </a:lnTo>
                  <a:cubicBezTo>
                    <a:pt x="11848" y="2011177"/>
                    <a:pt x="0" y="1999329"/>
                    <a:pt x="0" y="1984714"/>
                  </a:cubicBezTo>
                  <a:lnTo>
                    <a:pt x="0" y="26463"/>
                  </a:lnTo>
                  <a:cubicBezTo>
                    <a:pt x="0" y="11848"/>
                    <a:pt x="11848" y="0"/>
                    <a:pt x="2646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395470" cy="2011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895015" y="744684"/>
            <a:ext cx="1364285" cy="1380553"/>
            <a:chOff x="0" y="0"/>
            <a:chExt cx="812800" cy="8224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22492"/>
            </a:xfrm>
            <a:custGeom>
              <a:avLst/>
              <a:gdLst/>
              <a:ahLst/>
              <a:cxnLst/>
              <a:rect l="l" t="t" r="r" b="b"/>
              <a:pathLst>
                <a:path w="812800" h="822492">
                  <a:moveTo>
                    <a:pt x="406400" y="0"/>
                  </a:moveTo>
                  <a:cubicBezTo>
                    <a:pt x="181951" y="0"/>
                    <a:pt x="0" y="184121"/>
                    <a:pt x="0" y="411246"/>
                  </a:cubicBezTo>
                  <a:cubicBezTo>
                    <a:pt x="0" y="638371"/>
                    <a:pt x="181951" y="822492"/>
                    <a:pt x="406400" y="822492"/>
                  </a:cubicBezTo>
                  <a:cubicBezTo>
                    <a:pt x="630849" y="822492"/>
                    <a:pt x="812800" y="638371"/>
                    <a:pt x="812800" y="411246"/>
                  </a:cubicBezTo>
                  <a:cubicBezTo>
                    <a:pt x="812800" y="18412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94F9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77109"/>
              <a:ext cx="660400" cy="668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861721">
            <a:off x="-1239398" y="2843537"/>
            <a:ext cx="6827095" cy="5419352"/>
          </a:xfrm>
          <a:custGeom>
            <a:avLst/>
            <a:gdLst/>
            <a:ahLst/>
            <a:cxnLst/>
            <a:rect l="l" t="t" r="r" b="b"/>
            <a:pathLst>
              <a:path w="6827095" h="5419352">
                <a:moveTo>
                  <a:pt x="0" y="0"/>
                </a:moveTo>
                <a:lnTo>
                  <a:pt x="6827095" y="0"/>
                </a:lnTo>
                <a:lnTo>
                  <a:pt x="6827095" y="5419352"/>
                </a:lnTo>
                <a:lnTo>
                  <a:pt x="0" y="54193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112492">
            <a:off x="15746397" y="7613652"/>
            <a:ext cx="3522734" cy="4945120"/>
          </a:xfrm>
          <a:custGeom>
            <a:avLst/>
            <a:gdLst/>
            <a:ahLst/>
            <a:cxnLst/>
            <a:rect l="l" t="t" r="r" b="b"/>
            <a:pathLst>
              <a:path w="3522734" h="4945120">
                <a:moveTo>
                  <a:pt x="0" y="0"/>
                </a:moveTo>
                <a:lnTo>
                  <a:pt x="3522733" y="0"/>
                </a:lnTo>
                <a:lnTo>
                  <a:pt x="3522733" y="4945120"/>
                </a:lnTo>
                <a:lnTo>
                  <a:pt x="0" y="49451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372345" y="3608085"/>
            <a:ext cx="8283866" cy="337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5"/>
              </a:lnSpc>
            </a:pPr>
            <a:r>
              <a:rPr lang="en-US" sz="2557" spc="127">
                <a:solidFill>
                  <a:srgbClr val="737373"/>
                </a:solidFill>
                <a:latin typeface="Coming Soon"/>
              </a:rPr>
              <a:t> Woda jest niezbędna do utrzymania odpowiedniego nawodnienia organizmu. Pomaga w regulacji temperatury ciała poprzez pot i parowanie, transportuje składniki odżywcze do komórek , usuwa toksyny, umożliwia funkcjonowanie narządów wewnętrznych, pomaga w utrzymaniu elastyczności stawów i mięśni.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191581" y="1034326"/>
            <a:ext cx="771152" cy="8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5"/>
              </a:lnSpc>
            </a:pPr>
            <a:r>
              <a:rPr lang="en-US" sz="6045">
                <a:solidFill>
                  <a:srgbClr val="F6F3F8"/>
                </a:solidFill>
                <a:latin typeface="Childos Arabic Semi-Bold"/>
              </a:rPr>
              <a:t>6.</a:t>
            </a:r>
          </a:p>
        </p:txBody>
      </p:sp>
      <p:sp>
        <p:nvSpPr>
          <p:cNvPr id="15" name="Freeform 15"/>
          <p:cNvSpPr/>
          <p:nvPr/>
        </p:nvSpPr>
        <p:spPr>
          <a:xfrm rot="-9078613">
            <a:off x="3540410" y="903816"/>
            <a:ext cx="3154503" cy="2355362"/>
          </a:xfrm>
          <a:custGeom>
            <a:avLst/>
            <a:gdLst/>
            <a:ahLst/>
            <a:cxnLst/>
            <a:rect l="l" t="t" r="r" b="b"/>
            <a:pathLst>
              <a:path w="3154503" h="2355362">
                <a:moveTo>
                  <a:pt x="0" y="0"/>
                </a:moveTo>
                <a:lnTo>
                  <a:pt x="3154503" y="0"/>
                </a:lnTo>
                <a:lnTo>
                  <a:pt x="3154503" y="2355362"/>
                </a:lnTo>
                <a:lnTo>
                  <a:pt x="0" y="2355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7000"/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137246" y="1864169"/>
            <a:ext cx="6687166" cy="72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6"/>
              </a:lnSpc>
              <a:spcBef>
                <a:spcPct val="0"/>
              </a:spcBef>
            </a:pPr>
            <a:r>
              <a:rPr lang="en-US" sz="4631">
                <a:solidFill>
                  <a:srgbClr val="494F90"/>
                </a:solidFill>
                <a:latin typeface="Childos Arabic Semi-Bold"/>
              </a:rPr>
              <a:t>Nawadnianie ciała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6453" y="420228"/>
            <a:ext cx="15629168" cy="9441447"/>
          </a:xfrm>
          <a:custGeom>
            <a:avLst/>
            <a:gdLst/>
            <a:ahLst/>
            <a:cxnLst/>
            <a:rect l="l" t="t" r="r" b="b"/>
            <a:pathLst>
              <a:path w="15629168" h="9441447">
                <a:moveTo>
                  <a:pt x="0" y="0"/>
                </a:moveTo>
                <a:lnTo>
                  <a:pt x="15629168" y="0"/>
                </a:lnTo>
                <a:lnTo>
                  <a:pt x="15629168" y="9441447"/>
                </a:lnTo>
                <a:lnTo>
                  <a:pt x="0" y="94414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25710">
            <a:off x="3466723" y="8050502"/>
            <a:ext cx="3607581" cy="3622346"/>
          </a:xfrm>
          <a:custGeom>
            <a:avLst/>
            <a:gdLst/>
            <a:ahLst/>
            <a:cxnLst/>
            <a:rect l="l" t="t" r="r" b="b"/>
            <a:pathLst>
              <a:path w="3607581" h="3622346">
                <a:moveTo>
                  <a:pt x="0" y="0"/>
                </a:moveTo>
                <a:lnTo>
                  <a:pt x="3607581" y="0"/>
                </a:lnTo>
                <a:lnTo>
                  <a:pt x="3607581" y="3622346"/>
                </a:lnTo>
                <a:lnTo>
                  <a:pt x="0" y="36223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25710" flipH="1">
            <a:off x="7173" y="8050502"/>
            <a:ext cx="3607581" cy="3622346"/>
          </a:xfrm>
          <a:custGeom>
            <a:avLst/>
            <a:gdLst/>
            <a:ahLst/>
            <a:cxnLst/>
            <a:rect l="l" t="t" r="r" b="b"/>
            <a:pathLst>
              <a:path w="3607581" h="3622346">
                <a:moveTo>
                  <a:pt x="3607581" y="0"/>
                </a:moveTo>
                <a:lnTo>
                  <a:pt x="0" y="0"/>
                </a:lnTo>
                <a:lnTo>
                  <a:pt x="0" y="3622346"/>
                </a:lnTo>
                <a:lnTo>
                  <a:pt x="3607581" y="3622346"/>
                </a:lnTo>
                <a:lnTo>
                  <a:pt x="360758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118396" y="1528510"/>
            <a:ext cx="8384809" cy="7042389"/>
            <a:chOff x="0" y="0"/>
            <a:chExt cx="2288530" cy="19221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88530" cy="1922133"/>
            </a:xfrm>
            <a:custGeom>
              <a:avLst/>
              <a:gdLst/>
              <a:ahLst/>
              <a:cxnLst/>
              <a:rect l="l" t="t" r="r" b="b"/>
              <a:pathLst>
                <a:path w="2288530" h="1922133">
                  <a:moveTo>
                    <a:pt x="27700" y="0"/>
                  </a:moveTo>
                  <a:lnTo>
                    <a:pt x="2260831" y="0"/>
                  </a:lnTo>
                  <a:cubicBezTo>
                    <a:pt x="2268177" y="0"/>
                    <a:pt x="2275223" y="2918"/>
                    <a:pt x="2280417" y="8113"/>
                  </a:cubicBezTo>
                  <a:cubicBezTo>
                    <a:pt x="2285612" y="13308"/>
                    <a:pt x="2288530" y="20353"/>
                    <a:pt x="2288530" y="27700"/>
                  </a:cubicBezTo>
                  <a:lnTo>
                    <a:pt x="2288530" y="1894434"/>
                  </a:lnTo>
                  <a:cubicBezTo>
                    <a:pt x="2288530" y="1901780"/>
                    <a:pt x="2285612" y="1908826"/>
                    <a:pt x="2280417" y="1914020"/>
                  </a:cubicBezTo>
                  <a:cubicBezTo>
                    <a:pt x="2275223" y="1919215"/>
                    <a:pt x="2268177" y="1922133"/>
                    <a:pt x="2260831" y="1922133"/>
                  </a:cubicBezTo>
                  <a:lnTo>
                    <a:pt x="27700" y="1922133"/>
                  </a:lnTo>
                  <a:cubicBezTo>
                    <a:pt x="12402" y="1922133"/>
                    <a:pt x="0" y="1909732"/>
                    <a:pt x="0" y="1894434"/>
                  </a:cubicBezTo>
                  <a:lnTo>
                    <a:pt x="0" y="27700"/>
                  </a:lnTo>
                  <a:cubicBezTo>
                    <a:pt x="0" y="12402"/>
                    <a:pt x="12402" y="0"/>
                    <a:pt x="277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288530" cy="1922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895015" y="744684"/>
            <a:ext cx="1364285" cy="1380553"/>
            <a:chOff x="0" y="0"/>
            <a:chExt cx="812800" cy="8224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22492"/>
            </a:xfrm>
            <a:custGeom>
              <a:avLst/>
              <a:gdLst/>
              <a:ahLst/>
              <a:cxnLst/>
              <a:rect l="l" t="t" r="r" b="b"/>
              <a:pathLst>
                <a:path w="812800" h="822492">
                  <a:moveTo>
                    <a:pt x="406400" y="0"/>
                  </a:moveTo>
                  <a:cubicBezTo>
                    <a:pt x="181951" y="0"/>
                    <a:pt x="0" y="184121"/>
                    <a:pt x="0" y="411246"/>
                  </a:cubicBezTo>
                  <a:cubicBezTo>
                    <a:pt x="0" y="638371"/>
                    <a:pt x="181951" y="822492"/>
                    <a:pt x="406400" y="822492"/>
                  </a:cubicBezTo>
                  <a:cubicBezTo>
                    <a:pt x="630849" y="822492"/>
                    <a:pt x="812800" y="638371"/>
                    <a:pt x="812800" y="411246"/>
                  </a:cubicBezTo>
                  <a:cubicBezTo>
                    <a:pt x="812800" y="18412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94F9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77109"/>
              <a:ext cx="660400" cy="668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2112492">
            <a:off x="15746397" y="7613652"/>
            <a:ext cx="3522734" cy="4945120"/>
          </a:xfrm>
          <a:custGeom>
            <a:avLst/>
            <a:gdLst/>
            <a:ahLst/>
            <a:cxnLst/>
            <a:rect l="l" t="t" r="r" b="b"/>
            <a:pathLst>
              <a:path w="3522734" h="4945120">
                <a:moveTo>
                  <a:pt x="0" y="0"/>
                </a:moveTo>
                <a:lnTo>
                  <a:pt x="3522733" y="0"/>
                </a:lnTo>
                <a:lnTo>
                  <a:pt x="3522733" y="4945120"/>
                </a:lnTo>
                <a:lnTo>
                  <a:pt x="0" y="49451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078613">
            <a:off x="3540410" y="903816"/>
            <a:ext cx="3154503" cy="2355362"/>
          </a:xfrm>
          <a:custGeom>
            <a:avLst/>
            <a:gdLst/>
            <a:ahLst/>
            <a:cxnLst/>
            <a:rect l="l" t="t" r="r" b="b"/>
            <a:pathLst>
              <a:path w="3154503" h="2355362">
                <a:moveTo>
                  <a:pt x="0" y="0"/>
                </a:moveTo>
                <a:lnTo>
                  <a:pt x="3154503" y="0"/>
                </a:lnTo>
                <a:lnTo>
                  <a:pt x="3154503" y="2355362"/>
                </a:lnTo>
                <a:lnTo>
                  <a:pt x="0" y="2355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7000"/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3694132" y="1428488"/>
            <a:ext cx="9574278" cy="7142411"/>
          </a:xfrm>
          <a:custGeom>
            <a:avLst/>
            <a:gdLst/>
            <a:ahLst/>
            <a:cxnLst/>
            <a:rect l="l" t="t" r="r" b="b"/>
            <a:pathLst>
              <a:path w="9574278" h="7142411">
                <a:moveTo>
                  <a:pt x="0" y="0"/>
                </a:moveTo>
                <a:lnTo>
                  <a:pt x="9574278" y="0"/>
                </a:lnTo>
                <a:lnTo>
                  <a:pt x="9574278" y="7142411"/>
                </a:lnTo>
                <a:lnTo>
                  <a:pt x="0" y="71424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6248731" y="1034326"/>
            <a:ext cx="771152" cy="8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5"/>
              </a:lnSpc>
            </a:pPr>
            <a:r>
              <a:rPr lang="en-US" sz="6045">
                <a:solidFill>
                  <a:srgbClr val="F6F3F8"/>
                </a:solidFill>
                <a:latin typeface="Childos Arabic Semi-Bold"/>
              </a:rPr>
              <a:t>7.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94342" y="1864169"/>
            <a:ext cx="6687166" cy="72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6"/>
              </a:lnSpc>
              <a:spcBef>
                <a:spcPct val="0"/>
              </a:spcBef>
            </a:pPr>
            <a:r>
              <a:rPr lang="en-US" sz="4631">
                <a:solidFill>
                  <a:srgbClr val="494F90"/>
                </a:solidFill>
                <a:latin typeface="Childos Arabic Semi-Bold"/>
              </a:rPr>
              <a:t>Przygotowywanie posiłków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70692" y="3673192"/>
            <a:ext cx="7080217" cy="4005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7"/>
              </a:lnSpc>
              <a:spcBef>
                <a:spcPct val="0"/>
              </a:spcBef>
            </a:pPr>
            <a:r>
              <a:rPr lang="en-US" sz="2327" spc="232">
                <a:solidFill>
                  <a:srgbClr val="000000"/>
                </a:solidFill>
                <a:latin typeface="Coming Soon"/>
              </a:rPr>
              <a:t>Woda jest używana do gotowania, parzenia herbaty, przygotowywania zup i wielu innych potraw. Jest nieodłącznym składnikiem wielu przepisów . Woda w kulinariach pełni rolę znacznie ważniejszą niż mogłoby się wydawać na pierwszy rzut oka. Stanowi fundament, od którego zależy jakość, tekstura i ostateczny smak każdej potrawy. W kuchniach na całym świecie woda jest więcej niż składnikiem –  elementem, który wydobywa i wzmacnia smaki.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6453" y="420228"/>
            <a:ext cx="15629168" cy="9441447"/>
          </a:xfrm>
          <a:custGeom>
            <a:avLst/>
            <a:gdLst/>
            <a:ahLst/>
            <a:cxnLst/>
            <a:rect l="l" t="t" r="r" b="b"/>
            <a:pathLst>
              <a:path w="15629168" h="9441447">
                <a:moveTo>
                  <a:pt x="0" y="0"/>
                </a:moveTo>
                <a:lnTo>
                  <a:pt x="15629168" y="0"/>
                </a:lnTo>
                <a:lnTo>
                  <a:pt x="15629168" y="9441447"/>
                </a:lnTo>
                <a:lnTo>
                  <a:pt x="0" y="94414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01763" y="1929818"/>
            <a:ext cx="9123857" cy="6717191"/>
            <a:chOff x="0" y="0"/>
            <a:chExt cx="2402991" cy="17691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2991" cy="1769137"/>
            </a:xfrm>
            <a:custGeom>
              <a:avLst/>
              <a:gdLst/>
              <a:ahLst/>
              <a:cxnLst/>
              <a:rect l="l" t="t" r="r" b="b"/>
              <a:pathLst>
                <a:path w="2402991" h="1769137">
                  <a:moveTo>
                    <a:pt x="25456" y="0"/>
                  </a:moveTo>
                  <a:lnTo>
                    <a:pt x="2377535" y="0"/>
                  </a:lnTo>
                  <a:cubicBezTo>
                    <a:pt x="2391594" y="0"/>
                    <a:pt x="2402991" y="11397"/>
                    <a:pt x="2402991" y="25456"/>
                  </a:cubicBezTo>
                  <a:lnTo>
                    <a:pt x="2402991" y="1743681"/>
                  </a:lnTo>
                  <a:cubicBezTo>
                    <a:pt x="2402991" y="1757740"/>
                    <a:pt x="2391594" y="1769137"/>
                    <a:pt x="2377535" y="1769137"/>
                  </a:cubicBezTo>
                  <a:lnTo>
                    <a:pt x="25456" y="1769137"/>
                  </a:lnTo>
                  <a:cubicBezTo>
                    <a:pt x="18705" y="1769137"/>
                    <a:pt x="12230" y="1766455"/>
                    <a:pt x="7456" y="1761681"/>
                  </a:cubicBezTo>
                  <a:cubicBezTo>
                    <a:pt x="2682" y="1756907"/>
                    <a:pt x="0" y="1750432"/>
                    <a:pt x="0" y="1743681"/>
                  </a:cubicBezTo>
                  <a:lnTo>
                    <a:pt x="0" y="25456"/>
                  </a:lnTo>
                  <a:cubicBezTo>
                    <a:pt x="0" y="11397"/>
                    <a:pt x="11397" y="0"/>
                    <a:pt x="254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402991" cy="176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792"/>
                </a:lnSpc>
              </a:pPr>
              <a:r>
                <a:rPr lang="en-US" sz="2427" spc="242">
                  <a:solidFill>
                    <a:srgbClr val="000000"/>
                  </a:solidFill>
                  <a:latin typeface="Coming Soon"/>
                </a:rPr>
                <a:t>Kilka sposobów na jej wykorzystanie </a:t>
              </a:r>
            </a:p>
            <a:p>
              <a:pPr algn="just">
                <a:lnSpc>
                  <a:spcPts val="2792"/>
                </a:lnSpc>
              </a:pPr>
              <a:r>
                <a:rPr lang="en-US" sz="2427" spc="242">
                  <a:solidFill>
                    <a:srgbClr val="000000"/>
                  </a:solidFill>
                  <a:latin typeface="Coming Soon"/>
                </a:rPr>
                <a:t>1. Nawadnianie upraw: Woda jest niezbędna do nawadniania roślin, zwłaszcza w suchych regionach, gdzie opady deszczu są niewystarczające. Zapewnia roślinom odpowiednią ilość wody, aby rosły zdrowo i produkowały plony.   </a:t>
              </a:r>
            </a:p>
            <a:p>
              <a:pPr algn="just">
                <a:lnSpc>
                  <a:spcPts val="2792"/>
                </a:lnSpc>
              </a:pPr>
              <a:r>
                <a:rPr lang="en-US" sz="2427" spc="242">
                  <a:solidFill>
                    <a:srgbClr val="000000"/>
                  </a:solidFill>
                  <a:latin typeface="Coming Soon"/>
                </a:rPr>
                <a:t>2. Przygotowanie gleby: Woda jest wykorzystywana do przygotowania gleby przed siewem lub sadzeniem roślin. Pomaga w rozluźnieniu ziemi, usuwaniu zanieczyszczeń i ułatwia korzeniom roślin dostęp do składników odżywczych. 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2268653" flipH="1">
            <a:off x="-1261422" y="7552332"/>
            <a:ext cx="3522734" cy="4945120"/>
          </a:xfrm>
          <a:custGeom>
            <a:avLst/>
            <a:gdLst/>
            <a:ahLst/>
            <a:cxnLst/>
            <a:rect l="l" t="t" r="r" b="b"/>
            <a:pathLst>
              <a:path w="3522734" h="4945120">
                <a:moveTo>
                  <a:pt x="3522734" y="0"/>
                </a:moveTo>
                <a:lnTo>
                  <a:pt x="0" y="0"/>
                </a:lnTo>
                <a:lnTo>
                  <a:pt x="0" y="4945120"/>
                </a:lnTo>
                <a:lnTo>
                  <a:pt x="3522734" y="4945120"/>
                </a:lnTo>
                <a:lnTo>
                  <a:pt x="352273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5757902" y="882058"/>
            <a:ext cx="1364285" cy="1380553"/>
            <a:chOff x="0" y="0"/>
            <a:chExt cx="812800" cy="8224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22492"/>
            </a:xfrm>
            <a:custGeom>
              <a:avLst/>
              <a:gdLst/>
              <a:ahLst/>
              <a:cxnLst/>
              <a:rect l="l" t="t" r="r" b="b"/>
              <a:pathLst>
                <a:path w="812800" h="822492">
                  <a:moveTo>
                    <a:pt x="406400" y="0"/>
                  </a:moveTo>
                  <a:cubicBezTo>
                    <a:pt x="181951" y="0"/>
                    <a:pt x="0" y="184121"/>
                    <a:pt x="0" y="411246"/>
                  </a:cubicBezTo>
                  <a:cubicBezTo>
                    <a:pt x="0" y="638371"/>
                    <a:pt x="181951" y="822492"/>
                    <a:pt x="406400" y="822492"/>
                  </a:cubicBezTo>
                  <a:cubicBezTo>
                    <a:pt x="630849" y="822492"/>
                    <a:pt x="812800" y="638371"/>
                    <a:pt x="812800" y="411246"/>
                  </a:cubicBezTo>
                  <a:cubicBezTo>
                    <a:pt x="812800" y="18412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94F9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77109"/>
              <a:ext cx="660400" cy="668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2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454481">
            <a:off x="15021830" y="7730261"/>
            <a:ext cx="3607581" cy="3622346"/>
          </a:xfrm>
          <a:custGeom>
            <a:avLst/>
            <a:gdLst/>
            <a:ahLst/>
            <a:cxnLst/>
            <a:rect l="l" t="t" r="r" b="b"/>
            <a:pathLst>
              <a:path w="3607581" h="3622346">
                <a:moveTo>
                  <a:pt x="0" y="0"/>
                </a:moveTo>
                <a:lnTo>
                  <a:pt x="3607581" y="0"/>
                </a:lnTo>
                <a:lnTo>
                  <a:pt x="3607581" y="3622346"/>
                </a:lnTo>
                <a:lnTo>
                  <a:pt x="0" y="362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54481" flipH="1">
            <a:off x="11546071" y="7789950"/>
            <a:ext cx="3607581" cy="3622346"/>
          </a:xfrm>
          <a:custGeom>
            <a:avLst/>
            <a:gdLst/>
            <a:ahLst/>
            <a:cxnLst/>
            <a:rect l="l" t="t" r="r" b="b"/>
            <a:pathLst>
              <a:path w="3607581" h="3622346">
                <a:moveTo>
                  <a:pt x="3607581" y="0"/>
                </a:moveTo>
                <a:lnTo>
                  <a:pt x="0" y="0"/>
                </a:lnTo>
                <a:lnTo>
                  <a:pt x="0" y="3622346"/>
                </a:lnTo>
                <a:lnTo>
                  <a:pt x="3607581" y="3622346"/>
                </a:lnTo>
                <a:lnTo>
                  <a:pt x="3607581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700000">
            <a:off x="6869" y="2140406"/>
            <a:ext cx="7100769" cy="6296015"/>
          </a:xfrm>
          <a:custGeom>
            <a:avLst/>
            <a:gdLst/>
            <a:ahLst/>
            <a:cxnLst/>
            <a:rect l="l" t="t" r="r" b="b"/>
            <a:pathLst>
              <a:path w="7100769" h="6296015">
                <a:moveTo>
                  <a:pt x="0" y="0"/>
                </a:moveTo>
                <a:lnTo>
                  <a:pt x="7100769" y="0"/>
                </a:lnTo>
                <a:lnTo>
                  <a:pt x="7100769" y="6296015"/>
                </a:lnTo>
                <a:lnTo>
                  <a:pt x="0" y="62960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054469" y="1085850"/>
            <a:ext cx="771152" cy="8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5"/>
              </a:lnSpc>
            </a:pPr>
            <a:r>
              <a:rPr lang="en-US" sz="6045">
                <a:solidFill>
                  <a:srgbClr val="F6F3F8"/>
                </a:solidFill>
                <a:latin typeface="Childos Arabic Semi-Bold"/>
              </a:rPr>
              <a:t>8.</a:t>
            </a:r>
          </a:p>
        </p:txBody>
      </p:sp>
      <p:sp>
        <p:nvSpPr>
          <p:cNvPr id="14" name="Freeform 14"/>
          <p:cNvSpPr/>
          <p:nvPr/>
        </p:nvSpPr>
        <p:spPr>
          <a:xfrm rot="-3099139">
            <a:off x="2231974" y="-63130"/>
            <a:ext cx="3154503" cy="2355362"/>
          </a:xfrm>
          <a:custGeom>
            <a:avLst/>
            <a:gdLst/>
            <a:ahLst/>
            <a:cxnLst/>
            <a:rect l="l" t="t" r="r" b="b"/>
            <a:pathLst>
              <a:path w="3154503" h="2355362">
                <a:moveTo>
                  <a:pt x="0" y="0"/>
                </a:moveTo>
                <a:lnTo>
                  <a:pt x="3154503" y="0"/>
                </a:lnTo>
                <a:lnTo>
                  <a:pt x="3154503" y="2355362"/>
                </a:lnTo>
                <a:lnTo>
                  <a:pt x="0" y="2355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7000"/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148957" y="2353248"/>
            <a:ext cx="6687166" cy="72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6"/>
              </a:lnSpc>
              <a:spcBef>
                <a:spcPct val="0"/>
              </a:spcBef>
            </a:pPr>
            <a:r>
              <a:rPr lang="en-US" sz="4631">
                <a:solidFill>
                  <a:srgbClr val="494F90"/>
                </a:solidFill>
                <a:latin typeface="Childos Arabic Semi-Bold"/>
              </a:rPr>
              <a:t>Rolnictwo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727</Words>
  <Application>Microsoft Office PowerPoint</Application>
  <PresentationFormat>Niestandardowy</PresentationFormat>
  <Paragraphs>45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Childos Arabic Semi-Bold</vt:lpstr>
      <vt:lpstr>Calibri</vt:lpstr>
      <vt:lpstr>Coming Soon</vt:lpstr>
      <vt:lpstr>Childos Arabic Bold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MARCA ŚWIATOWY DZIEŃ WODY</dc:title>
  <dc:creator>DELL</dc:creator>
  <cp:lastModifiedBy>DELL</cp:lastModifiedBy>
  <cp:revision>2</cp:revision>
  <dcterms:created xsi:type="dcterms:W3CDTF">2006-08-16T00:00:00Z</dcterms:created>
  <dcterms:modified xsi:type="dcterms:W3CDTF">2024-03-22T16:04:01Z</dcterms:modified>
  <dc:identifier>DAGAI__pNNc</dc:identifier>
</cp:coreProperties>
</file>