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2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1" r:id="rId8"/>
    <p:sldId id="272" r:id="rId9"/>
    <p:sldId id="271" r:id="rId10"/>
    <p:sldId id="263" r:id="rId11"/>
    <p:sldId id="273" r:id="rId12"/>
    <p:sldId id="265" r:id="rId13"/>
    <p:sldId id="266" r:id="rId14"/>
    <p:sldId id="268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F28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58" d="100"/>
          <a:sy n="58" d="100"/>
        </p:scale>
        <p:origin x="-960" y="-118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79282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022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152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059464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3619331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021894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73388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1197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214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17863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0242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77239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295819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68798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182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04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11/29/2022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604245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  <p:sldLayoutId id="2147483735" r:id="rId13"/>
    <p:sldLayoutId id="2147483736" r:id="rId14"/>
    <p:sldLayoutId id="2147483737" r:id="rId15"/>
    <p:sldLayoutId id="214748373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7">
            <a:extLst>
              <a:ext uri="{FF2B5EF4-FFF2-40B4-BE49-F238E27FC236}">
                <a16:creationId xmlns="" xmlns:a16="http://schemas.microsoft.com/office/drawing/2014/main" id="{2783C067-F8BF-4755-B516-8A0CD74CF6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Isosceles Triangle 9">
            <a:extLst>
              <a:ext uri="{FF2B5EF4-FFF2-40B4-BE49-F238E27FC236}">
                <a16:creationId xmlns="" xmlns:a16="http://schemas.microsoft.com/office/drawing/2014/main" id="{2ED796EC-E7FF-46DB-B912-FB08BF12AA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5" name="Isosceles Triangle 11">
            <a:extLst>
              <a:ext uri="{FF2B5EF4-FFF2-40B4-BE49-F238E27FC236}">
                <a16:creationId xmlns="" xmlns:a16="http://schemas.microsoft.com/office/drawing/2014/main" id="{549A2DAB-B431-487D-95AD-BB0FECB49E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Rectangle 27">
            <a:extLst>
              <a:ext uri="{FF2B5EF4-FFF2-40B4-BE49-F238E27FC236}">
                <a16:creationId xmlns="" xmlns:a16="http://schemas.microsoft.com/office/drawing/2014/main" id="{0819F787-32B4-46A8-BC57-C6571BCEE2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49" name="Straight Connector 15">
            <a:extLst>
              <a:ext uri="{FF2B5EF4-FFF2-40B4-BE49-F238E27FC236}">
                <a16:creationId xmlns="" xmlns:a16="http://schemas.microsoft.com/office/drawing/2014/main" id="{C5ECDEE1-7093-418F-9CF5-24EEB115C1C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7">
            <a:extLst>
              <a:ext uri="{FF2B5EF4-FFF2-40B4-BE49-F238E27FC236}">
                <a16:creationId xmlns="" xmlns:a16="http://schemas.microsoft.com/office/drawing/2014/main" id="{045062AF-EB11-4651-BC4A-4DA21768DE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odtytuł 2">
            <a:extLst>
              <a:ext uri="{FF2B5EF4-FFF2-40B4-BE49-F238E27FC236}">
                <a16:creationId xmlns="" xmlns:a16="http://schemas.microsoft.com/office/drawing/2014/main" id="{2DE3B8E6-D196-4781-B5E6-849C79D3E3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>
            <a:noAutofit/>
          </a:bodyPr>
          <a:lstStyle/>
          <a:p>
            <a:r>
              <a:rPr lang="pl-PL" sz="5400" b="1" dirty="0">
                <a:solidFill>
                  <a:schemeClr val="tx1"/>
                </a:solidFill>
              </a:rPr>
              <a:t>Międzynarodowy Dzień Walki z </a:t>
            </a:r>
            <a:r>
              <a:rPr lang="pl-PL" sz="6600" b="1" dirty="0">
                <a:solidFill>
                  <a:srgbClr val="FF0000"/>
                </a:solidFill>
              </a:rPr>
              <a:t>AIDS</a:t>
            </a:r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75F5A2A8-5D50-4402-9849-97BFE0C34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97000"/>
            <a:ext cx="7226116" cy="2653836"/>
          </a:xfrm>
        </p:spPr>
        <p:txBody>
          <a:bodyPr>
            <a:normAutofit/>
          </a:bodyPr>
          <a:lstStyle/>
          <a:p>
            <a:r>
              <a:rPr lang="pl-PL" sz="8800" dirty="0" smtClean="0">
                <a:solidFill>
                  <a:srgbClr val="0070C0"/>
                </a:solidFill>
                <a:latin typeface="Bernard MT Condensed" panose="02050806060905020404" pitchFamily="18" charset="0"/>
              </a:rPr>
              <a:t>1 </a:t>
            </a:r>
            <a:r>
              <a:rPr lang="pl-PL" sz="8800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GRUDNIA</a:t>
            </a:r>
            <a:r>
              <a:rPr lang="pl-PL" sz="8800" dirty="0" smtClean="0">
                <a:solidFill>
                  <a:srgbClr val="0070C0"/>
                </a:solidFill>
                <a:latin typeface="Arial Rounded MT Bold" panose="020F0704030504030204" pitchFamily="34" charset="0"/>
              </a:rPr>
              <a:t> </a:t>
            </a:r>
            <a:r>
              <a:rPr lang="pl-PL" sz="8800" dirty="0" smtClean="0">
                <a:solidFill>
                  <a:srgbClr val="0070C0"/>
                </a:solidFill>
                <a:latin typeface="Algerian" panose="04020705040A02060702" pitchFamily="82" charset="0"/>
              </a:rPr>
              <a:t>  </a:t>
            </a:r>
            <a:endParaRPr lang="pl-PL" sz="8800" dirty="0">
              <a:solidFill>
                <a:srgbClr val="0070C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9167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ymbol zastępczy zawartości 14">
            <a:extLst>
              <a:ext uri="{FF2B5EF4-FFF2-40B4-BE49-F238E27FC236}">
                <a16:creationId xmlns="" xmlns:a16="http://schemas.microsoft.com/office/drawing/2014/main" id="{F4910AB8-221F-437F-A54C-E8C1FCDBE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054" y="1930399"/>
            <a:ext cx="8803121" cy="476134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sz="8000" dirty="0"/>
          </a:p>
          <a:p>
            <a:pPr marL="0" indent="0">
              <a:buNone/>
            </a:pPr>
            <a:r>
              <a:rPr lang="pl-PL" sz="8000" dirty="0"/>
              <a:t>1. MONAR                               4. Pozytywni w Tęczy </a:t>
            </a:r>
          </a:p>
          <a:p>
            <a:pPr marL="0" indent="0">
              <a:buNone/>
            </a:pPr>
            <a:r>
              <a:rPr lang="de-DE" sz="8000" dirty="0"/>
              <a:t>tel.: (22) 635 95 </a:t>
            </a:r>
            <a:r>
              <a:rPr lang="pl-PL" sz="8000" dirty="0"/>
              <a:t>                        tel.: +48 22 464 85 85 </a:t>
            </a:r>
            <a:r>
              <a:rPr lang="de-DE" sz="8000" dirty="0"/>
              <a:t/>
            </a:r>
            <a:br>
              <a:rPr lang="de-DE" sz="8000" dirty="0"/>
            </a:br>
            <a:r>
              <a:rPr lang="de-DE" sz="8000" dirty="0"/>
              <a:t>(22) 635 13 26</a:t>
            </a:r>
            <a:r>
              <a:rPr lang="pl-PL" sz="8000" dirty="0"/>
              <a:t>                                   +448 602 328 088</a:t>
            </a:r>
            <a:r>
              <a:rPr lang="de-DE" sz="8000" dirty="0"/>
              <a:t/>
            </a:r>
            <a:br>
              <a:rPr lang="de-DE" sz="8000" dirty="0"/>
            </a:br>
            <a:r>
              <a:rPr lang="de-DE" sz="8000" dirty="0"/>
              <a:t>(22) 635 94 37</a:t>
            </a:r>
            <a:r>
              <a:rPr lang="pl-PL" sz="8000" dirty="0"/>
              <a:t> </a:t>
            </a:r>
          </a:p>
          <a:p>
            <a:pPr marL="0" indent="0">
              <a:buNone/>
            </a:pPr>
            <a:endParaRPr lang="pl-PL" sz="8000" dirty="0"/>
          </a:p>
          <a:p>
            <a:pPr marL="0" indent="0">
              <a:buNone/>
            </a:pPr>
            <a:r>
              <a:rPr lang="pl-PL" sz="8000" dirty="0"/>
              <a:t>2. AIDS NIE DAJ SZANSY           5. Państwowa Instytucja                                            </a:t>
            </a:r>
            <a:r>
              <a:rPr lang="pl-PL" sz="8000" dirty="0">
                <a:solidFill>
                  <a:schemeClr val="bg1"/>
                </a:solidFill>
              </a:rPr>
              <a:t>S</a:t>
            </a:r>
            <a:r>
              <a:rPr lang="pl-PL" sz="8000" dirty="0"/>
              <a:t>                                                Sanitarno-    Epidemiologiczna </a:t>
            </a:r>
          </a:p>
          <a:p>
            <a:pPr marL="0" indent="0">
              <a:buNone/>
            </a:pPr>
            <a:r>
              <a:rPr lang="pl-PL" sz="8000" dirty="0"/>
              <a:t>  Tel. 801 888 448                          tel.: 56 62 250 29 </a:t>
            </a:r>
          </a:p>
          <a:p>
            <a:pPr marL="0" indent="0">
              <a:buNone/>
            </a:pPr>
            <a:r>
              <a:rPr lang="pl-PL" sz="8000" dirty="0"/>
              <a:t>                                                            5662 233 12                                                                       </a:t>
            </a:r>
          </a:p>
          <a:p>
            <a:pPr marL="0" indent="0">
              <a:buNone/>
            </a:pPr>
            <a:r>
              <a:rPr lang="pl-PL" sz="8000" dirty="0"/>
              <a:t>3. #mamczasrozmawiać</a:t>
            </a:r>
          </a:p>
          <a:p>
            <a:pPr marL="0" indent="0">
              <a:buNone/>
            </a:pPr>
            <a:r>
              <a:rPr lang="pl-PL" sz="8000" dirty="0"/>
              <a:t>Tel.:801 888 448</a:t>
            </a:r>
          </a:p>
          <a:p>
            <a:pPr marL="0" indent="0">
              <a:buNone/>
            </a:pPr>
            <a:r>
              <a:rPr lang="pl-PL" sz="8000" dirty="0"/>
              <a:t>(22) 692 82 26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    </a:t>
            </a:r>
          </a:p>
        </p:txBody>
      </p:sp>
      <p:sp>
        <p:nvSpPr>
          <p:cNvPr id="16" name="Tytuł 15">
            <a:extLst>
              <a:ext uri="{FF2B5EF4-FFF2-40B4-BE49-F238E27FC236}">
                <a16:creationId xmlns="" xmlns:a16="http://schemas.microsoft.com/office/drawing/2014/main" id="{B483FD4F-4C15-4364-930C-4B973D093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13208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3600" dirty="0">
                <a:solidFill>
                  <a:srgbClr val="002060"/>
                </a:solidFill>
                <a:ea typeface="+mj-ea"/>
                <a:cs typeface="+mj-cs"/>
              </a:rPr>
              <a:t>INSTYTUCJE POMAGAJĄCE OSOBOM CHORYM NA </a:t>
            </a:r>
            <a:r>
              <a:rPr lang="pl-PL" sz="3600" dirty="0">
                <a:solidFill>
                  <a:srgbClr val="FF0000"/>
                </a:solidFill>
                <a:ea typeface="+mj-ea"/>
                <a:cs typeface="+mj-cs"/>
              </a:rPr>
              <a:t>AIDS</a:t>
            </a:r>
            <a:r>
              <a:rPr lang="pl-PL" sz="3600" dirty="0">
                <a:solidFill>
                  <a:srgbClr val="002060"/>
                </a:solidFill>
                <a:ea typeface="+mj-ea"/>
                <a:cs typeface="+mj-cs"/>
              </a:rPr>
              <a:t> I </a:t>
            </a:r>
            <a:r>
              <a:rPr lang="pl-PL" sz="3600" dirty="0">
                <a:solidFill>
                  <a:srgbClr val="FF0000"/>
                </a:solidFill>
                <a:ea typeface="+mj-ea"/>
                <a:cs typeface="+mj-cs"/>
              </a:rPr>
              <a:t>HIV </a:t>
            </a:r>
            <a:r>
              <a:rPr lang="pl-PL" sz="3600" dirty="0">
                <a:solidFill>
                  <a:srgbClr val="002060"/>
                </a:solidFill>
                <a:ea typeface="+mj-ea"/>
                <a:cs typeface="+mj-cs"/>
              </a:rPr>
              <a:t>: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211215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chemeClr val="tx1"/>
                </a:solidFill>
              </a:rPr>
              <a:t>Czy ludzie chorzy na AIDS jeśli świadomie zakażają innych, ponoszą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/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odpowiedzialność karną?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W większości przypadków tak. Taka osoba ma obowiązek poinformować </a:t>
            </a:r>
          </a:p>
          <a:p>
            <a:pPr marL="0" indent="0">
              <a:buNone/>
            </a:pPr>
            <a:r>
              <a:rPr lang="pl-PL" dirty="0" smtClean="0"/>
              <a:t>swojego partnera o swojej chorobie. Jeśli nie poinformuje grozi </a:t>
            </a:r>
          </a:p>
          <a:p>
            <a:pPr marL="0" indent="0">
              <a:buNone/>
            </a:pPr>
            <a:r>
              <a:rPr lang="pl-PL" dirty="0" smtClean="0"/>
              <a:t>odpowiedzialność karna.</a:t>
            </a:r>
          </a:p>
          <a:p>
            <a:r>
              <a:rPr lang="pl-PL" dirty="0" smtClean="0"/>
              <a:t>Osoba taka odpowiadać będzie za przestępstwo umyślnego narażania innej </a:t>
            </a:r>
          </a:p>
          <a:p>
            <a:pPr marL="0" indent="0">
              <a:buNone/>
            </a:pPr>
            <a:r>
              <a:rPr lang="pl-PL" dirty="0" smtClean="0"/>
              <a:t>osoby na niebezpieczeństwo utraty życia  lub zdrowia.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38476542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="" xmlns:a16="http://schemas.microsoft.com/office/drawing/2014/main" id="{88C9B83F-64CD-41C1-925F-A08801FFD0B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76" name="Straight Connector 75">
              <a:extLst>
                <a:ext uri="{FF2B5EF4-FFF2-40B4-BE49-F238E27FC236}">
                  <a16:creationId xmlns="" xmlns:a16="http://schemas.microsoft.com/office/drawing/2014/main" id="{E1655065-0BD7-4422-BEC0-4401E99809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="" xmlns:a16="http://schemas.microsoft.com/office/drawing/2014/main" id="{4DDD90AC-ABEC-4A76-9C9C-AD0A5F8FC7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tangle 23">
              <a:extLst>
                <a:ext uri="{FF2B5EF4-FFF2-40B4-BE49-F238E27FC236}">
                  <a16:creationId xmlns="" xmlns:a16="http://schemas.microsoft.com/office/drawing/2014/main" id="{21A8AFEF-EC50-4C0B-9C64-814B76C8209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25">
              <a:extLst>
                <a:ext uri="{FF2B5EF4-FFF2-40B4-BE49-F238E27FC236}">
                  <a16:creationId xmlns="" xmlns:a16="http://schemas.microsoft.com/office/drawing/2014/main" id="{CAFAA800-E117-4357-84E4-56B63EA03E3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0" name="Isosceles Triangle 79">
              <a:extLst>
                <a:ext uri="{FF2B5EF4-FFF2-40B4-BE49-F238E27FC236}">
                  <a16:creationId xmlns="" xmlns:a16="http://schemas.microsoft.com/office/drawing/2014/main" id="{8DDFC9F4-3B45-402D-8AD7-60B3F08E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1" name="Rectangle 27">
              <a:extLst>
                <a:ext uri="{FF2B5EF4-FFF2-40B4-BE49-F238E27FC236}">
                  <a16:creationId xmlns="" xmlns:a16="http://schemas.microsoft.com/office/drawing/2014/main" id="{F26A0854-FBE4-4587-B349-06BE192BD7F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" name="Rectangle 28">
              <a:extLst>
                <a:ext uri="{FF2B5EF4-FFF2-40B4-BE49-F238E27FC236}">
                  <a16:creationId xmlns="" xmlns:a16="http://schemas.microsoft.com/office/drawing/2014/main" id="{54A9C4C6-FF7D-470E-BFCA-CE4F60A1F0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3" name="Rectangle 29">
              <a:extLst>
                <a:ext uri="{FF2B5EF4-FFF2-40B4-BE49-F238E27FC236}">
                  <a16:creationId xmlns="" xmlns:a16="http://schemas.microsoft.com/office/drawing/2014/main" id="{B1721EA8-4871-45D4-B78F-AE805A3004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4" name="Isosceles Triangle 83">
              <a:extLst>
                <a:ext uri="{FF2B5EF4-FFF2-40B4-BE49-F238E27FC236}">
                  <a16:creationId xmlns="" xmlns:a16="http://schemas.microsoft.com/office/drawing/2014/main" id="{E5763971-E3A3-45C6-9BA8-2E032C7A55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5" name="Isosceles Triangle 84">
              <a:extLst>
                <a:ext uri="{FF2B5EF4-FFF2-40B4-BE49-F238E27FC236}">
                  <a16:creationId xmlns="" xmlns:a16="http://schemas.microsoft.com/office/drawing/2014/main" id="{32752E94-0E01-4AF5-A43A-F2FAD8737C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" name="Symbol zastępczy zawartości 5" descr="Obraz zawierający wewnątrz, biały, czerwony, stół&#10;&#10;Opis wygenerowany automatycznie">
            <a:extLst>
              <a:ext uri="{FF2B5EF4-FFF2-40B4-BE49-F238E27FC236}">
                <a16:creationId xmlns="" xmlns:a16="http://schemas.microsoft.com/office/drawing/2014/main" id="{CC07DFE8-58E9-42B2-8DA1-A4C3A1CEC8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091" t="8355" b="7925"/>
          <a:stretch/>
        </p:blipFill>
        <p:spPr>
          <a:xfrm>
            <a:off x="3574473" y="-1"/>
            <a:ext cx="8617527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9AEAC5-D49C-4861-BAA4-4D1AC2C6C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867" y="914400"/>
            <a:ext cx="4138660" cy="49876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pl-PL" sz="4800" dirty="0">
                <a:solidFill>
                  <a:srgbClr val="0070C0"/>
                </a:solidFill>
              </a:rPr>
              <a:t> Czerwona wstążka to symbol solidarności z zakażonymi HIV i chorymi na AIDS</a:t>
            </a:r>
            <a:endParaRPr lang="en-US" sz="4800" dirty="0">
              <a:solidFill>
                <a:srgbClr val="0070C0"/>
              </a:solidFill>
            </a:endParaRPr>
          </a:p>
        </p:txBody>
      </p:sp>
      <p:cxnSp>
        <p:nvCxnSpPr>
          <p:cNvPr id="87" name="Straight Connector 86">
            <a:extLst>
              <a:ext uri="{FF2B5EF4-FFF2-40B4-BE49-F238E27FC236}">
                <a16:creationId xmlns="" xmlns:a16="http://schemas.microsoft.com/office/drawing/2014/main" id="{A57C1A16-B8AB-4D99-A195-A38F556A6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>
            <a:extLst>
              <a:ext uri="{FF2B5EF4-FFF2-40B4-BE49-F238E27FC236}">
                <a16:creationId xmlns="" xmlns:a16="http://schemas.microsoft.com/office/drawing/2014/main" id="{F8A9B20B-D1DD-4573-B5EC-55802951923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1" name="Rectangle 23">
            <a:extLst>
              <a:ext uri="{FF2B5EF4-FFF2-40B4-BE49-F238E27FC236}">
                <a16:creationId xmlns="" xmlns:a16="http://schemas.microsoft.com/office/drawing/2014/main" id="{66D61E08-70C3-48D8-BEA0-787111DC30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Rectangle 25">
            <a:extLst>
              <a:ext uri="{FF2B5EF4-FFF2-40B4-BE49-F238E27FC236}">
                <a16:creationId xmlns="" xmlns:a16="http://schemas.microsoft.com/office/drawing/2014/main" id="{FC55298F-0AE5-478E-AD2B-03C2614C583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5" name="Isosceles Triangle 24">
            <a:extLst>
              <a:ext uri="{FF2B5EF4-FFF2-40B4-BE49-F238E27FC236}">
                <a16:creationId xmlns="" xmlns:a16="http://schemas.microsoft.com/office/drawing/2014/main" id="{C180E4EA-0B63-4779-A895-7E90E71088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7" name="Rectangle 27">
            <a:extLst>
              <a:ext uri="{FF2B5EF4-FFF2-40B4-BE49-F238E27FC236}">
                <a16:creationId xmlns="" xmlns:a16="http://schemas.microsoft.com/office/drawing/2014/main" id="{CEE01D9D-3DE8-4EED-B0D3-8F3C79CC76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9" name="Rectangle 28">
            <a:extLst>
              <a:ext uri="{FF2B5EF4-FFF2-40B4-BE49-F238E27FC236}">
                <a16:creationId xmlns="" xmlns:a16="http://schemas.microsoft.com/office/drawing/2014/main" id="{89AF5CE9-607F-43F4-8983-DCD6DA4051F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1" name="Rectangle 29">
            <a:extLst>
              <a:ext uri="{FF2B5EF4-FFF2-40B4-BE49-F238E27FC236}">
                <a16:creationId xmlns="" xmlns:a16="http://schemas.microsoft.com/office/drawing/2014/main" id="{6EEA2DBD-9E1E-4521-8C01-F32AD18A89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3" name="Isosceles Triangle 29">
            <a:extLst>
              <a:ext uri="{FF2B5EF4-FFF2-40B4-BE49-F238E27FC236}">
                <a16:creationId xmlns="" xmlns:a16="http://schemas.microsoft.com/office/drawing/2014/main" id="{15BBD2C1-BA9B-46A9-A27A-33498B1692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4" name="Symbol zastępczy zawartości 5" descr="Obraz zawierający wewnątrz, biały, czerwony, stół&#10;&#10;Opis wygenerowany automatycznie">
            <a:extLst>
              <a:ext uri="{FF2B5EF4-FFF2-40B4-BE49-F238E27FC236}">
                <a16:creationId xmlns="" xmlns:a16="http://schemas.microsoft.com/office/drawing/2014/main" id="{CC07DFE8-58E9-42B2-8DA1-A4C3A1CEC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1" t="8355" b="7925"/>
          <a:stretch/>
        </p:blipFill>
        <p:spPr>
          <a:xfrm>
            <a:off x="3726873" y="152399"/>
            <a:ext cx="8617527" cy="6858001"/>
          </a:xfrm>
          <a:custGeom>
            <a:avLst/>
            <a:gdLst>
              <a:gd name="connsiteX0" fmla="*/ 379987 w 7922146"/>
              <a:gd name="connsiteY0" fmla="*/ 0 h 6858001"/>
              <a:gd name="connsiteX1" fmla="*/ 5304971 w 7922146"/>
              <a:gd name="connsiteY1" fmla="*/ 0 h 6858001"/>
              <a:gd name="connsiteX2" fmla="*/ 7065281 w 7922146"/>
              <a:gd name="connsiteY2" fmla="*/ 0 h 6858001"/>
              <a:gd name="connsiteX3" fmla="*/ 7397540 w 7922146"/>
              <a:gd name="connsiteY3" fmla="*/ 0 h 6858001"/>
              <a:gd name="connsiteX4" fmla="*/ 7397540 w 7922146"/>
              <a:gd name="connsiteY4" fmla="*/ 1 h 6858001"/>
              <a:gd name="connsiteX5" fmla="*/ 7922146 w 7922146"/>
              <a:gd name="connsiteY5" fmla="*/ 1 h 6858001"/>
              <a:gd name="connsiteX6" fmla="*/ 7922146 w 7922146"/>
              <a:gd name="connsiteY6" fmla="*/ 6858001 h 6858001"/>
              <a:gd name="connsiteX7" fmla="*/ 7065281 w 7922146"/>
              <a:gd name="connsiteY7" fmla="*/ 6858001 h 6858001"/>
              <a:gd name="connsiteX8" fmla="*/ 7065281 w 7922146"/>
              <a:gd name="connsiteY8" fmla="*/ 6858000 h 6858001"/>
              <a:gd name="connsiteX9" fmla="*/ 5932989 w 7922146"/>
              <a:gd name="connsiteY9" fmla="*/ 6858000 h 6858001"/>
              <a:gd name="connsiteX10" fmla="*/ 5932989 w 7922146"/>
              <a:gd name="connsiteY10" fmla="*/ 6858001 h 6858001"/>
              <a:gd name="connsiteX11" fmla="*/ 27809 w 7922146"/>
              <a:gd name="connsiteY11" fmla="*/ 6858001 h 6858001"/>
              <a:gd name="connsiteX12" fmla="*/ 1803228 w 7922146"/>
              <a:gd name="connsiteY12" fmla="*/ 4521201 h 6858001"/>
              <a:gd name="connsiteX13" fmla="*/ 0 w 7922146"/>
              <a:gd name="connsiteY13" fmla="*/ 0 h 6858001"/>
              <a:gd name="connsiteX14" fmla="*/ 379987 w 7922146"/>
              <a:gd name="connsiteY14" fmla="*/ 0 h 6858001"/>
              <a:gd name="connsiteX15" fmla="*/ 0 w 7922146"/>
              <a:gd name="connsiteY15" fmla="*/ 40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="" xmlns:p14="http://schemas.microsoft.com/office/powerpoint/2010/main" val="35754184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A901BD91-50EC-46D2-88AA-ABCC8A7DC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135605"/>
            <a:ext cx="8596668" cy="1320800"/>
          </a:xfrm>
        </p:spPr>
        <p:txBody>
          <a:bodyPr/>
          <a:lstStyle/>
          <a:p>
            <a:pPr algn="ctr"/>
            <a:r>
              <a:rPr lang="pl-PL" b="1" dirty="0">
                <a:solidFill>
                  <a:schemeClr val="bg2">
                    <a:lumMod val="10000"/>
                  </a:schemeClr>
                </a:solidFill>
              </a:rPr>
              <a:t>LOGA INSTYTUCJI POMAGAJĄCYM CHORYM</a:t>
            </a:r>
          </a:p>
        </p:txBody>
      </p:sp>
      <p:pic>
        <p:nvPicPr>
          <p:cNvPr id="9" name="Obraz 8" descr="Obraz zawierający rysunek&#10;&#10;Opis wygenerowany automatycznie">
            <a:extLst>
              <a:ext uri="{FF2B5EF4-FFF2-40B4-BE49-F238E27FC236}">
                <a16:creationId xmlns="" xmlns:a16="http://schemas.microsoft.com/office/drawing/2014/main" id="{95DC6FCF-0E76-44EE-9964-4C75A996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999" y="1352561"/>
            <a:ext cx="4496920" cy="2543972"/>
          </a:xfrm>
          <a:prstGeom prst="rect">
            <a:avLst/>
          </a:prstGeom>
        </p:spPr>
      </p:pic>
      <p:pic>
        <p:nvPicPr>
          <p:cNvPr id="14" name="Symbol zastępczy zawartości 13" descr="Obraz zawierający rysunek, znak&#10;&#10;Opis wygenerowany automatycznie">
            <a:extLst>
              <a:ext uri="{FF2B5EF4-FFF2-40B4-BE49-F238E27FC236}">
                <a16:creationId xmlns="" xmlns:a16="http://schemas.microsoft.com/office/drawing/2014/main" id="{1CBE857D-C4D0-40FA-8570-62CEC3A7D5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0714" y="1844264"/>
            <a:ext cx="4714954" cy="2052269"/>
          </a:xfrm>
        </p:spPr>
      </p:pic>
      <p:pic>
        <p:nvPicPr>
          <p:cNvPr id="7" name="Obraz 6" descr="Obraz zawierający tekst, znak&#10;&#10;Opis wygenerowany automatycznie">
            <a:extLst>
              <a:ext uri="{FF2B5EF4-FFF2-40B4-BE49-F238E27FC236}">
                <a16:creationId xmlns="" xmlns:a16="http://schemas.microsoft.com/office/drawing/2014/main" id="{70BB09BE-BEAB-4F4C-B186-74EBFD8627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7783" y="3132806"/>
            <a:ext cx="3566067" cy="3589589"/>
          </a:xfrm>
          <a:prstGeom prst="rect">
            <a:avLst/>
          </a:prstGeom>
        </p:spPr>
      </p:pic>
      <p:pic>
        <p:nvPicPr>
          <p:cNvPr id="6" name="Obraz 5" descr="Obraz zawierający rysunek&#10;&#10;Opis wygenerowany automatycznie">
            <a:extLst>
              <a:ext uri="{FF2B5EF4-FFF2-40B4-BE49-F238E27FC236}">
                <a16:creationId xmlns="" xmlns:a16="http://schemas.microsoft.com/office/drawing/2014/main" id="{95DC6FCF-0E76-44EE-9964-4C75A99621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399" y="1504961"/>
            <a:ext cx="4496920" cy="25439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405469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854A151A-9BB6-465B-9731-753D5B101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782" y="1634836"/>
            <a:ext cx="9199418" cy="2133599"/>
          </a:xfrm>
        </p:spPr>
        <p:txBody>
          <a:bodyPr>
            <a:noAutofit/>
          </a:bodyPr>
          <a:lstStyle/>
          <a:p>
            <a:r>
              <a:rPr lang="pl-PL" sz="5400" dirty="0">
                <a:solidFill>
                  <a:schemeClr val="tx1"/>
                </a:solidFill>
              </a:rPr>
              <a:t>DZIĘKUJEMY ZA UWAGĘ W OBEJRZENIU PREZENTACJI.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806D6381-56A6-47FD-B3C1-B12AA0117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934" y="3200401"/>
            <a:ext cx="8596668" cy="3436707"/>
          </a:xfrm>
        </p:spPr>
        <p:txBody>
          <a:bodyPr>
            <a:normAutofit fontScale="62500" lnSpcReduction="20000"/>
          </a:bodyPr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pPr marL="0" indent="0" algn="r">
              <a:buNone/>
            </a:pPr>
            <a:r>
              <a:rPr lang="pl-PL" sz="6900" dirty="0" smtClean="0"/>
              <a:t>Członkowie SK PCK z klasy </a:t>
            </a:r>
            <a:r>
              <a:rPr lang="pl-PL" sz="6900" dirty="0" smtClean="0"/>
              <a:t> </a:t>
            </a:r>
            <a:r>
              <a:rPr lang="pl-PL" sz="6900" dirty="0" smtClean="0"/>
              <a:t>4AH</a:t>
            </a:r>
            <a:endParaRPr lang="pl-PL" sz="6900" dirty="0"/>
          </a:p>
        </p:txBody>
      </p:sp>
    </p:spTree>
    <p:extLst>
      <p:ext uri="{BB962C8B-B14F-4D97-AF65-F5344CB8AC3E}">
        <p14:creationId xmlns="" xmlns:p14="http://schemas.microsoft.com/office/powerpoint/2010/main" val="18585873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DDE8DE2B-61C1-46D5-BEB8-521321C182C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4" name="Straight Connector 103">
              <a:extLst>
                <a:ext uri="{FF2B5EF4-FFF2-40B4-BE49-F238E27FC236}">
                  <a16:creationId xmlns="" xmlns:a16="http://schemas.microsoft.com/office/drawing/2014/main" id="{E012C92A-B902-4B69-BDCF-CCA3021FCB4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="" xmlns:a16="http://schemas.microsoft.com/office/drawing/2014/main" id="{A2BDBC14-42A0-4182-BFBA-0751F6350CB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Rectangle 23">
              <a:extLst>
                <a:ext uri="{FF2B5EF4-FFF2-40B4-BE49-F238E27FC236}">
                  <a16:creationId xmlns="" xmlns:a16="http://schemas.microsoft.com/office/drawing/2014/main" id="{902DC474-5BCC-4188-ACDC-AD63E6B187E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7" name="Rectangle 25">
              <a:extLst>
                <a:ext uri="{FF2B5EF4-FFF2-40B4-BE49-F238E27FC236}">
                  <a16:creationId xmlns="" xmlns:a16="http://schemas.microsoft.com/office/drawing/2014/main" id="{7B427019-8592-4032-931B-4F27104C9D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8" name="Isosceles Triangle 107">
              <a:extLst>
                <a:ext uri="{FF2B5EF4-FFF2-40B4-BE49-F238E27FC236}">
                  <a16:creationId xmlns="" xmlns:a16="http://schemas.microsoft.com/office/drawing/2014/main" id="{1D6E2CEA-A5BB-4CF7-B907-AE4DBF6748E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9" name="Rectangle 27">
              <a:extLst>
                <a:ext uri="{FF2B5EF4-FFF2-40B4-BE49-F238E27FC236}">
                  <a16:creationId xmlns="" xmlns:a16="http://schemas.microsoft.com/office/drawing/2014/main" id="{78D09D5A-29CC-4B32-9CE1-72E607558A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0" name="Rectangle 28">
              <a:extLst>
                <a:ext uri="{FF2B5EF4-FFF2-40B4-BE49-F238E27FC236}">
                  <a16:creationId xmlns="" xmlns:a16="http://schemas.microsoft.com/office/drawing/2014/main" id="{6DF3A3FC-950B-40B0-923D-0F0BC1A5420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1" name="Rectangle 29">
              <a:extLst>
                <a:ext uri="{FF2B5EF4-FFF2-40B4-BE49-F238E27FC236}">
                  <a16:creationId xmlns="" xmlns:a16="http://schemas.microsoft.com/office/drawing/2014/main" id="{BCA0F2E1-CD3D-4521-9CCB-41A5CC6C54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2" name="Isosceles Triangle 111">
              <a:extLst>
                <a:ext uri="{FF2B5EF4-FFF2-40B4-BE49-F238E27FC236}">
                  <a16:creationId xmlns="" xmlns:a16="http://schemas.microsoft.com/office/drawing/2014/main" id="{9BA4F16A-21DC-462A-AD37-0A93C8B79E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3" name="Isosceles Triangle 112">
              <a:extLst>
                <a:ext uri="{FF2B5EF4-FFF2-40B4-BE49-F238E27FC236}">
                  <a16:creationId xmlns="" xmlns:a16="http://schemas.microsoft.com/office/drawing/2014/main" id="{FB75EBDD-038D-4572-A372-1149382957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pic>
        <p:nvPicPr>
          <p:cNvPr id="61" name="Obraz 60">
            <a:extLst>
              <a:ext uri="{FF2B5EF4-FFF2-40B4-BE49-F238E27FC236}">
                <a16:creationId xmlns="" xmlns:a16="http://schemas.microsoft.com/office/drawing/2014/main" id="{1EF42658-E4A3-4915-A714-1CDB016F47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9" b="1392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6799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1113B34C-355B-4727-BEFD-2E22924F0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95131"/>
            <a:ext cx="8596668" cy="5246232"/>
          </a:xfrm>
        </p:spPr>
        <p:txBody>
          <a:bodyPr>
            <a:noAutofit/>
          </a:bodyPr>
          <a:lstStyle/>
          <a:p>
            <a:r>
              <a:rPr lang="pl-PL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Od wielu lat na </a:t>
            </a:r>
            <a:r>
              <a:rPr lang="pl-PL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całym świecie </a:t>
            </a:r>
            <a:r>
              <a:rPr lang="pl-PL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jest prowadzony program edukacyjny o </a:t>
            </a:r>
            <a:r>
              <a:rPr lang="pl-PL" sz="4400" dirty="0" smtClean="0">
                <a:solidFill>
                  <a:srgbClr val="FF0000"/>
                </a:solidFill>
              </a:rPr>
              <a:t>AIDS i HIV</a:t>
            </a:r>
            <a:r>
              <a:rPr lang="pl-PL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pl-PL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pl-PL" sz="4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Wielu ludzi uczestniczy w </a:t>
            </a:r>
            <a:r>
              <a:rPr lang="pl-PL" sz="4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zajęciach profilaktycznych</a:t>
            </a:r>
            <a:endParaRPr lang="pl-PL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pl-PL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18663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5A9164E3-9B4F-4CDB-AD2C-5A0B375D8C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758214" cy="1550989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Kiedy i w jakim państwie odkryto chorobę </a:t>
            </a:r>
            <a:r>
              <a:rPr lang="pl-PL" dirty="0">
                <a:solidFill>
                  <a:srgbClr val="FF0000"/>
                </a:solidFill>
              </a:rPr>
              <a:t>HIV</a:t>
            </a:r>
            <a:r>
              <a:rPr lang="pl-PL" dirty="0"/>
              <a:t> </a:t>
            </a:r>
            <a:r>
              <a:rPr lang="pl-PL" dirty="0">
                <a:solidFill>
                  <a:srgbClr val="00B0F0"/>
                </a:solidFill>
              </a:rPr>
              <a:t>i</a:t>
            </a:r>
            <a:r>
              <a:rPr lang="pl-PL" dirty="0"/>
              <a:t> </a:t>
            </a:r>
            <a:r>
              <a:rPr lang="pl-PL" dirty="0">
                <a:solidFill>
                  <a:srgbClr val="FF0000"/>
                </a:solidFill>
              </a:rPr>
              <a:t>AIDS?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7400AA8B-1EC7-480F-A1AB-574FB1921E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758214" cy="4457925"/>
          </a:xfrm>
        </p:spPr>
        <p:txBody>
          <a:bodyPr>
            <a:noAutofit/>
          </a:bodyPr>
          <a:lstStyle/>
          <a:p>
            <a:pPr algn="just"/>
            <a:r>
              <a:rPr lang="pl-PL" sz="2400" dirty="0">
                <a:solidFill>
                  <a:srgbClr val="000000"/>
                </a:solidFill>
                <a:latin typeface="Open Sans"/>
              </a:rPr>
              <a:t>W 1981 r. w Nowym Jorku i Kalifornii zaobserwowano wśród młodych, wcześniej zdrowych mężczyzn o orientacji </a:t>
            </a:r>
            <a:r>
              <a:rPr lang="pl-PL" sz="2400" dirty="0" smtClean="0">
                <a:solidFill>
                  <a:srgbClr val="000000"/>
                </a:solidFill>
                <a:latin typeface="Open Sans"/>
              </a:rPr>
              <a:t>homoseksualnej defekt immunologiczny. Stwierdzono upośledzenie </a:t>
            </a:r>
            <a:r>
              <a:rPr lang="pl-PL" sz="2400" dirty="0">
                <a:solidFill>
                  <a:srgbClr val="000000"/>
                </a:solidFill>
                <a:latin typeface="Open Sans"/>
              </a:rPr>
              <a:t>odporności komórkowej, spowodowane znacznym spadkiem limfocytów T. Rok ten został uznany za początek epidemii AIDS. Zaczęto intensywnie badać chorobę i z czasem udowodniono, że AIDS występował przed 1981 r. i to nie tylko w Ameryce. </a:t>
            </a:r>
            <a:endParaRPr lang="pl-PL" sz="2400" dirty="0"/>
          </a:p>
        </p:txBody>
      </p:sp>
    </p:spTree>
    <p:extLst>
      <p:ext uri="{BB962C8B-B14F-4D97-AF65-F5344CB8AC3E}">
        <p14:creationId xmlns="" xmlns:p14="http://schemas.microsoft.com/office/powerpoint/2010/main" val="1653616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BEA4AB9F-5C3A-41F8-A752-779678DE5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406399"/>
            <a:ext cx="8596668" cy="1320800"/>
          </a:xfrm>
        </p:spPr>
        <p:txBody>
          <a:bodyPr>
            <a:normAutofit/>
          </a:bodyPr>
          <a:lstStyle/>
          <a:p>
            <a:r>
              <a:rPr lang="pl-PL" sz="3200" dirty="0">
                <a:solidFill>
                  <a:srgbClr val="002060"/>
                </a:solidFill>
              </a:rPr>
              <a:t>PAŃSTWA</a:t>
            </a:r>
            <a:r>
              <a:rPr lang="pl-PL" sz="2900" dirty="0">
                <a:solidFill>
                  <a:srgbClr val="002060"/>
                </a:solidFill>
              </a:rPr>
              <a:t> W KTÓRYCH WYSTĘPUJE TA CHOROBA 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="" xmlns:a16="http://schemas.microsoft.com/office/drawing/2014/main" id="{AF4C440A-F9A4-45A5-B8F2-AEEB17125A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745" y="1320801"/>
            <a:ext cx="8864257" cy="51308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4833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reeform: Shape 8">
            <a:extLst>
              <a:ext uri="{FF2B5EF4-FFF2-40B4-BE49-F238E27FC236}">
                <a16:creationId xmlns="" xmlns:a16="http://schemas.microsoft.com/office/drawing/2014/main" id="{85C2136B-77EC-41E9-BDB6-58A4AE1429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733800"/>
            <a:ext cx="762000" cy="3124200"/>
          </a:xfrm>
          <a:custGeom>
            <a:avLst/>
            <a:gdLst>
              <a:gd name="connsiteX0" fmla="*/ 0 w 762000"/>
              <a:gd name="connsiteY0" fmla="*/ 0 h 3124200"/>
              <a:gd name="connsiteX1" fmla="*/ 762000 w 762000"/>
              <a:gd name="connsiteY1" fmla="*/ 3124200 h 3124200"/>
              <a:gd name="connsiteX2" fmla="*/ 0 w 762000"/>
              <a:gd name="connsiteY2" fmla="*/ 3124200 h 312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62000" h="3124200">
                <a:moveTo>
                  <a:pt x="0" y="0"/>
                </a:moveTo>
                <a:lnTo>
                  <a:pt x="762000" y="3124200"/>
                </a:lnTo>
                <a:lnTo>
                  <a:pt x="0" y="31242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8" name="Straight Connector 10">
            <a:extLst>
              <a:ext uri="{FF2B5EF4-FFF2-40B4-BE49-F238E27FC236}">
                <a16:creationId xmlns="" xmlns:a16="http://schemas.microsoft.com/office/drawing/2014/main" id="{E55891F3-A5E2-4418-8950-25FA2B7312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 flipV="1">
            <a:off x="9274002" y="4502552"/>
            <a:ext cx="2917998" cy="235544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2">
            <a:extLst>
              <a:ext uri="{FF2B5EF4-FFF2-40B4-BE49-F238E27FC236}">
                <a16:creationId xmlns="" xmlns:a16="http://schemas.microsoft.com/office/drawing/2014/main" id="{FB1FCEB1-A7E1-417C-A7EF-AA30D5A0859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CxnSpPr>
        <p:spPr>
          <a:xfrm>
            <a:off x="8953500" y="-16625"/>
            <a:ext cx="2667482" cy="687462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reeform: Shape 14">
            <a:extLst>
              <a:ext uri="{FF2B5EF4-FFF2-40B4-BE49-F238E27FC236}">
                <a16:creationId xmlns="" xmlns:a16="http://schemas.microsoft.com/office/drawing/2014/main" id="{7FBCF2A6-1F18-4B68-B5D2-5B763ED415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922923" y="-16625"/>
            <a:ext cx="1269077" cy="6874625"/>
          </a:xfrm>
          <a:custGeom>
            <a:avLst/>
            <a:gdLst>
              <a:gd name="connsiteX0" fmla="*/ 714894 w 1269077"/>
              <a:gd name="connsiteY0" fmla="*/ 0 h 6874625"/>
              <a:gd name="connsiteX1" fmla="*/ 1269077 w 1269077"/>
              <a:gd name="connsiteY1" fmla="*/ 16625 h 6874625"/>
              <a:gd name="connsiteX2" fmla="*/ 1269077 w 1269077"/>
              <a:gd name="connsiteY2" fmla="*/ 6874625 h 6874625"/>
              <a:gd name="connsiteX3" fmla="*/ 0 w 1269077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69077" h="6874625">
                <a:moveTo>
                  <a:pt x="714894" y="0"/>
                </a:moveTo>
                <a:lnTo>
                  <a:pt x="1269077" y="16625"/>
                </a:lnTo>
                <a:lnTo>
                  <a:pt x="1269077" y="6874625"/>
                </a:lnTo>
                <a:lnTo>
                  <a:pt x="0" y="6874625"/>
                </a:lnTo>
                <a:close/>
              </a:path>
            </a:pathLst>
          </a:cu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Freeform: Shape 16">
            <a:extLst>
              <a:ext uri="{FF2B5EF4-FFF2-40B4-BE49-F238E27FC236}">
                <a16:creationId xmlns="" xmlns:a16="http://schemas.microsoft.com/office/drawing/2014/main" id="{FF3A27FB-A693-4A75-951E-0C77CD98F0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208374" y="-16624"/>
            <a:ext cx="1983626" cy="6874625"/>
          </a:xfrm>
          <a:custGeom>
            <a:avLst/>
            <a:gdLst>
              <a:gd name="connsiteX0" fmla="*/ 0 w 1983626"/>
              <a:gd name="connsiteY0" fmla="*/ 0 h 6874625"/>
              <a:gd name="connsiteX1" fmla="*/ 1983626 w 1983626"/>
              <a:gd name="connsiteY1" fmla="*/ 0 h 6874625"/>
              <a:gd name="connsiteX2" fmla="*/ 1983626 w 1983626"/>
              <a:gd name="connsiteY2" fmla="*/ 6874625 h 6874625"/>
              <a:gd name="connsiteX3" fmla="*/ 1522181 w 1983626"/>
              <a:gd name="connsiteY3" fmla="*/ 6874625 h 6874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3626" h="6874625">
                <a:moveTo>
                  <a:pt x="0" y="0"/>
                </a:moveTo>
                <a:lnTo>
                  <a:pt x="1983626" y="0"/>
                </a:lnTo>
                <a:lnTo>
                  <a:pt x="1983626" y="6874625"/>
                </a:lnTo>
                <a:lnTo>
                  <a:pt x="1522181" y="6874625"/>
                </a:ln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Prostokąt 2"/>
          <p:cNvSpPr/>
          <p:nvPr/>
        </p:nvSpPr>
        <p:spPr>
          <a:xfrm>
            <a:off x="762000" y="702129"/>
            <a:ext cx="838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rgbClr val="002060"/>
                </a:solidFill>
                <a:ea typeface="+mj-ea"/>
                <a:cs typeface="+mj-cs"/>
              </a:rPr>
              <a:t>Kiedy wykryto pierwsze przypadki AIDS i HIV w Polsce?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979714" y="2690336"/>
            <a:ext cx="816428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Times New Roman" pitchFamily="18" charset="0"/>
                <a:cs typeface="Times New Roman" pitchFamily="18" charset="0"/>
              </a:rPr>
              <a:t>W Polsce pierwsze zachorowania stwierdzono  w1989r. Od tego czasu zachorowało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893osoby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, a 470 zmarło. Dokładna liczba osób zakażonych nie jest znana . Według </a:t>
            </a: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oficjalnych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danych zakażeniu uległo około 20tys osób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3371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65B42B8-8C5F-404D-A183-4136E6D8B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 smtClean="0">
                <a:solidFill>
                  <a:srgbClr val="002060"/>
                </a:solidFill>
              </a:rPr>
              <a:t>Czy istnieje skuteczna szczepionka przeciw AIDS?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Dotąd naukowcom  nie udało się wynaleźć szczepionki. Natomiast udało się stworzyć  </a:t>
            </a:r>
          </a:p>
          <a:p>
            <a:pPr marL="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lek, który opóźnia rozwój choroby.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Nie udaje się wyprodukować szczepionki, ponieważ wirus znajdujący się w organizmie </a:t>
            </a:r>
          </a:p>
          <a:p>
            <a:pPr marL="0" indent="0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człowieka zmienia swoją budowę. Każdy zakażony ma trochę innego wirusa. 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12446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l-PL" sz="1800" dirty="0" smtClean="0">
                <a:solidFill>
                  <a:schemeClr val="tx1"/>
                </a:solidFill>
              </a:rPr>
              <a:t>Jak pamiętać o AIDS udzielając pierwszej pomocy ofiarom wypadku, by nie  </a:t>
            </a:r>
            <a:br>
              <a:rPr lang="pl-PL" sz="1800" dirty="0" smtClean="0">
                <a:solidFill>
                  <a:schemeClr val="tx1"/>
                </a:solidFill>
              </a:rPr>
            </a:br>
            <a:r>
              <a:rPr lang="pl-PL" sz="1800" dirty="0">
                <a:solidFill>
                  <a:schemeClr val="tx1"/>
                </a:solidFill>
              </a:rPr>
              <a:t/>
            </a:r>
            <a:br>
              <a:rPr lang="pl-PL" sz="1800" dirty="0">
                <a:solidFill>
                  <a:schemeClr val="tx1"/>
                </a:solidFill>
              </a:rPr>
            </a:br>
            <a:r>
              <a:rPr lang="pl-PL" sz="1800" dirty="0" smtClean="0">
                <a:solidFill>
                  <a:schemeClr val="tx1"/>
                </a:solidFill>
              </a:rPr>
              <a:t>narazić się na zakażenie?</a:t>
            </a:r>
            <a:endParaRPr lang="pl-PL" sz="18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Należy unikać kontaktu śluzówki i miejsc skaleczonych na swoim ciele z krwią </a:t>
            </a:r>
          </a:p>
          <a:p>
            <a:pPr marL="0" indent="0">
              <a:buNone/>
            </a:pPr>
            <a:r>
              <a:rPr lang="pl-PL" dirty="0" smtClean="0"/>
              <a:t>ofiary wypadku. Do opatrywania ran założyć gumowe rękawiczki. </a:t>
            </a:r>
          </a:p>
          <a:p>
            <a:r>
              <a:rPr lang="pl-PL" dirty="0" smtClean="0"/>
              <a:t>Należy też chronić oczy, a więc nie trzeć oczu ręką pobrudzoną krwią.</a:t>
            </a:r>
            <a:endParaRPr lang="pl-PL" dirty="0"/>
          </a:p>
        </p:txBody>
      </p:sp>
    </p:spTree>
    <p:extLst>
      <p:ext uri="{BB962C8B-B14F-4D97-AF65-F5344CB8AC3E}">
        <p14:creationId xmlns="" xmlns:p14="http://schemas.microsoft.com/office/powerpoint/2010/main" val="244501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0EDC2046-52A0-4CE6-BB43-24A1DE04BF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138" y="1038472"/>
            <a:ext cx="4696064" cy="320101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6D22A66-C63B-4BE0-8330-F491B6515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529" y="374073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pl-PL" sz="4400" dirty="0">
                <a:solidFill>
                  <a:srgbClr val="002060"/>
                </a:solidFill>
              </a:rPr>
              <a:t>Jak można sprawdzić czy mamy HIV albo AIDS?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="" xmlns:a16="http://schemas.microsoft.com/office/drawing/2014/main" id="{3BF8487D-0198-4CF1-9C4A-CFB32D7304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85280"/>
            <a:ext cx="7469138" cy="4198647"/>
          </a:xfrm>
        </p:spPr>
        <p:txBody>
          <a:bodyPr>
            <a:normAutofit/>
          </a:bodyPr>
          <a:lstStyle/>
          <a:p>
            <a:pPr algn="ctr"/>
            <a:r>
              <a:rPr lang="pl-PL" sz="2400" dirty="0"/>
              <a:t>Zakażenia wirusem HIV nie można wykryć w okresowych badaniach wykonywanych, np. z racji pracy zawodowej. Jedyną możliwością zweryfikowania, czy mogło dojść do zakażenia, jest wykonanie testu w kierunku oznaczenia przeciwciał skierowanych przeciwko wirusowi HIV. Taki test możesz wykonać anonimowo (bez podawania jakichkolwiek danych) w jednym z punktów konsultacyjno-diagnostycznych. Test w kierunku diagnostyki HIV wykonywany jest bezpłatnie oraz bez jakiekolwiek skierowania. </a:t>
            </a:r>
          </a:p>
        </p:txBody>
      </p:sp>
    </p:spTree>
    <p:extLst>
      <p:ext uri="{BB962C8B-B14F-4D97-AF65-F5344CB8AC3E}">
        <p14:creationId xmlns="" xmlns:p14="http://schemas.microsoft.com/office/powerpoint/2010/main" val="3928261451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436</Words>
  <Application>Microsoft Office PowerPoint</Application>
  <PresentationFormat>Niestandardowy</PresentationFormat>
  <Paragraphs>61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Faseta</vt:lpstr>
      <vt:lpstr>1 GRUDNIA   </vt:lpstr>
      <vt:lpstr>Slajd 2</vt:lpstr>
      <vt:lpstr>Slajd 3</vt:lpstr>
      <vt:lpstr>Kiedy i w jakim państwie odkryto chorobę HIV i AIDS?</vt:lpstr>
      <vt:lpstr>PAŃSTWA W KTÓRYCH WYSTĘPUJE TA CHOROBA </vt:lpstr>
      <vt:lpstr>Slajd 6</vt:lpstr>
      <vt:lpstr>Czy istnieje skuteczna szczepionka przeciw AIDS?</vt:lpstr>
      <vt:lpstr>Jak pamiętać o AIDS udzielając pierwszej pomocy ofiarom wypadku, by nie    narazić się na zakażenie?</vt:lpstr>
      <vt:lpstr>Jak można sprawdzić czy mamy HIV albo AIDS?</vt:lpstr>
      <vt:lpstr>INSTYTUCJE POMAGAJĄCE OSOBOM CHORYM NA AIDS I HIV :</vt:lpstr>
      <vt:lpstr>Czy ludzie chorzy na AIDS jeśli świadomie zakażają innych, ponoszą   odpowiedzialność karną?</vt:lpstr>
      <vt:lpstr> Czerwona wstążka to symbol solidarności z zakażonymi HIV i chorymi na AIDS</vt:lpstr>
      <vt:lpstr>LOGA INSTYTUCJI POMAGAJĄCYM CHORYM</vt:lpstr>
      <vt:lpstr>DZIĘKUJEMY ZA UWAGĘ W OBEJRZENIU PREZENTACJI.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GRUDNIA</dc:title>
  <dc:creator>uzytkownik</dc:creator>
  <cp:lastModifiedBy>DELL</cp:lastModifiedBy>
  <cp:revision>15</cp:revision>
  <cp:lastPrinted>2019-11-19T18:38:58Z</cp:lastPrinted>
  <dcterms:created xsi:type="dcterms:W3CDTF">2019-11-16T17:50:56Z</dcterms:created>
  <dcterms:modified xsi:type="dcterms:W3CDTF">2022-11-29T20:30:08Z</dcterms:modified>
</cp:coreProperties>
</file>