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EC54-A567-42E3-9877-56D2C89D3444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FABB9-7FE3-4B19-B40E-9299A9577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05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AEAF91-A991-4D4C-A75A-7BD8EBACADDF}" type="datetimeFigureOut">
              <a:rPr lang="pl-PL" smtClean="0"/>
              <a:t>2021-11-15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9BE795-5E21-46F0-8854-EDD760E42B6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9064" y="1772816"/>
            <a:ext cx="6663216" cy="410445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pl-PL" sz="1600" b="0" dirty="0">
                <a:solidFill>
                  <a:schemeClr val="tx1"/>
                </a:solidFill>
                <a:effectLst/>
                <a:latin typeface="Times New Roman" pitchFamily="18" charset="0"/>
                <a:ea typeface="+mn-lt"/>
                <a:cs typeface="Times New Roman" pitchFamily="18" charset="0"/>
              </a:rPr>
              <a:t>Kraków jest położony w południowej Polsce, w środkowo-zachodniej części województwa małopolskiego nad Wisłą; na jego terenie znajdują się ujścia wiślanych dopływów: </a:t>
            </a:r>
            <a:r>
              <a:rPr lang="pl-PL" sz="1600" b="0" dirty="0" err="1">
                <a:solidFill>
                  <a:schemeClr val="tx1"/>
                </a:solidFill>
                <a:effectLst/>
                <a:latin typeface="Times New Roman" pitchFamily="18" charset="0"/>
                <a:ea typeface="+mn-lt"/>
                <a:cs typeface="Times New Roman" pitchFamily="18" charset="0"/>
              </a:rPr>
              <a:t>Białuchy</a:t>
            </a:r>
            <a:r>
              <a:rPr lang="pl-PL" sz="1600" b="0" dirty="0">
                <a:solidFill>
                  <a:schemeClr val="tx1"/>
                </a:solidFill>
                <a:effectLst/>
                <a:latin typeface="Times New Roman" pitchFamily="18" charset="0"/>
                <a:ea typeface="+mn-lt"/>
                <a:cs typeface="Times New Roman" pitchFamily="18" charset="0"/>
              </a:rPr>
              <a:t> (dolny bieg Prądnika), Rudawy, </a:t>
            </a:r>
            <a:r>
              <a:rPr lang="pl-PL" sz="1600" b="0" dirty="0" err="1">
                <a:solidFill>
                  <a:schemeClr val="tx1"/>
                </a:solidFill>
                <a:effectLst/>
                <a:latin typeface="Times New Roman" pitchFamily="18" charset="0"/>
                <a:ea typeface="+mn-lt"/>
                <a:cs typeface="Times New Roman" pitchFamily="18" charset="0"/>
              </a:rPr>
              <a:t>Dłubni</a:t>
            </a:r>
            <a:r>
              <a:rPr lang="pl-PL" sz="1600" b="0" dirty="0">
                <a:solidFill>
                  <a:schemeClr val="tx1"/>
                </a:solidFill>
                <a:effectLst/>
                <a:latin typeface="Times New Roman" pitchFamily="18" charset="0"/>
                <a:ea typeface="+mn-lt"/>
                <a:cs typeface="Times New Roman" pitchFamily="18" charset="0"/>
              </a:rPr>
              <a:t>, Drwiny Długiej i Wilgi. Kraków jest położony u zbiegu kilku krain geograficznych: Bramy Krakowskiej, Kotliny Oświęcimskiej, Kotliny Sandomierskiej, Pogórza Zachodniobeskidzkiego, Wyżyny Krakowsko-Częstochowskiej. Położenie Krakowa sprawia, że jest on bazą dla wycieczek w polskie góry, czy wypadów do malowniczej Jury Krakowsko-Częstochowskiej. </a:t>
            </a:r>
            <a:r>
              <a:rPr lang="pl-PL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600" b="0" dirty="0">
                <a:solidFill>
                  <a:schemeClr val="tx1"/>
                </a:solidFill>
                <a:effectLst/>
                <a:latin typeface="Times New Roman" pitchFamily="18" charset="0"/>
                <a:ea typeface="+mn-lt"/>
                <a:cs typeface="Times New Roman" pitchFamily="18" charset="0"/>
              </a:rPr>
              <a:t>Miasto ma rozciągłość południkową 18 kilometrów i równoleżnikową 31 kilometrów. W granicach administracyjnych Krakowa przecinają się południk 20°E z równoleżnikiem 50°N (jedyny przypadek przecięcia o pełnych dziesiątkach stopni w Europie)</a:t>
            </a:r>
            <a:endParaRPr lang="pl-PL" sz="1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3050" y="908720"/>
            <a:ext cx="6515214" cy="720080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Położenie geograficzne Krakowa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Dzwon Zygmunta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14490"/>
            <a:ext cx="5143504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 Najsłynniejszy polski dzwon, potocznie nazywany </a:t>
            </a:r>
            <a:r>
              <a:rPr lang="pl-PL" i="1" dirty="0" smtClean="0"/>
              <a:t>Dzwonem Zygmunta</a:t>
            </a:r>
            <a:r>
              <a:rPr lang="pl-PL" dirty="0" smtClean="0"/>
              <a:t>. Znajduje się na Wieży Zygmuntowskiej w północnej części katedry wawelskiej w Krakowie. Ufundowany przez Zygmunta I Starego, nazwany jego imieniem.</a:t>
            </a:r>
          </a:p>
          <a:p>
            <a:pPr>
              <a:buNone/>
            </a:pPr>
            <a:r>
              <a:rPr lang="pl-PL" dirty="0" smtClean="0"/>
              <a:t> 	Dzwon Zygmunt był największym polskim dzwonem do roku 1999, kiedy to przewyższył go masą i rozmiarem licheński dzwon Maryja Bogurodzica.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ZygmuntDzw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14290"/>
            <a:ext cx="3786196" cy="50482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Sukiennice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214818"/>
            <a:ext cx="8429684" cy="2643182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	Sukiennice podlegały przez wieki wielu przemianom i ich obecny kształt w niczym nie przypomina dawnych sukiennic. Już w roku 1257 książę Bolesław Wstydliwy przy lokacji Krakowa zobowiązał się postawić kamienne kramy sukienne. Stanowiły one podwójny rząd kramów, tworzących jakby uliczkę pośrodku Rynku. Sukiennice w tej postaci przetrwały do połowy XIV stulecia.</a:t>
            </a:r>
            <a:endParaRPr lang="pl-PL" dirty="0"/>
          </a:p>
        </p:txBody>
      </p:sp>
      <p:pic>
        <p:nvPicPr>
          <p:cNvPr id="4" name="Obraz 3" descr="900px-20190218_075039_T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85728"/>
            <a:ext cx="4554143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Eros </a:t>
            </a:r>
            <a:r>
              <a:rPr lang="pl-PL" b="1" i="1" dirty="0" err="1" smtClean="0"/>
              <a:t>Bendato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714752"/>
            <a:ext cx="9144000" cy="335758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	Na Rynku w </a:t>
            </a:r>
            <a:r>
              <a:rPr lang="pl-PL" b="1" dirty="0" smtClean="0"/>
              <a:t>Krakowie</a:t>
            </a:r>
            <a:r>
              <a:rPr lang="pl-PL" dirty="0" smtClean="0"/>
              <a:t> leży ogromna głowa. Ma puste oczodoły i jest skrępowana skórzanymi pasami. To „Eros </a:t>
            </a:r>
            <a:r>
              <a:rPr lang="pl-PL" dirty="0" err="1" smtClean="0"/>
              <a:t>Bendato</a:t>
            </a:r>
            <a:r>
              <a:rPr lang="pl-PL" dirty="0" smtClean="0"/>
              <a:t>”,  dzieło światowej sławy polskiego rzeźbiarza Igora Mitoraja. Artysta podarował pracę miastu w 2005 roku. Co jednak oznacza jej nazwa?</a:t>
            </a:r>
            <a:br>
              <a:rPr lang="pl-PL" dirty="0" smtClean="0"/>
            </a:br>
            <a:r>
              <a:rPr lang="pl-PL" dirty="0" smtClean="0"/>
              <a:t>Według mitologii greckiej Eros to bóg miłości. Piękny młodzieniec najczęściej jest przedstawiany z łukiem w dłoni. Ale eros to także moc symbolizująca ład i porządek. To, że krakowska głowa leży na boku, może być wyrazem nie tylko upadku miłości, ale też dawnego ładu z jego wartościami.</a:t>
            </a:r>
            <a:br>
              <a:rPr lang="pl-PL" dirty="0" smtClean="0"/>
            </a:br>
            <a:r>
              <a:rPr lang="pl-PL" dirty="0" smtClean="0"/>
              <a:t>Włoskie „</a:t>
            </a:r>
            <a:r>
              <a:rPr lang="pl-PL" dirty="0" err="1" smtClean="0"/>
              <a:t>bendato</a:t>
            </a:r>
            <a:r>
              <a:rPr lang="pl-PL" dirty="0" smtClean="0"/>
              <a:t>” oznacza zawiązany, spętany. Taka właśnie jest głowa na Rynku – owinięta pasami. Według jednych symbolizuje zniewolenie, według innych – trwanie wzniosłych uczuć, mimo upadku. Gdy przyjrzymy się bliżej, te pasy są mocno nadwątlone…</a:t>
            </a:r>
            <a:endParaRPr lang="pl-PL" dirty="0"/>
          </a:p>
        </p:txBody>
      </p:sp>
      <p:pic>
        <p:nvPicPr>
          <p:cNvPr id="4" name="Obraz 3" descr="P4140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85728"/>
            <a:ext cx="4673569" cy="3287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7467600" cy="1143000"/>
          </a:xfrm>
        </p:spPr>
        <p:txBody>
          <a:bodyPr/>
          <a:lstStyle/>
          <a:p>
            <a:r>
              <a:rPr lang="pl-PL" b="1" i="1" dirty="0" smtClean="0"/>
              <a:t>Okno Papieskie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86190"/>
            <a:ext cx="8472518" cy="30718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	To adres, który podawał Ojciec Święty Jan Paweł II - miejsce spotkań z krakowską młodzieżą, ale również wiernymi z wielu innych miejsc Polski, podczas Jego pielgrzymek do Ojczyzny.</a:t>
            </a:r>
            <a:br>
              <a:rPr lang="pl-PL" dirty="0" smtClean="0"/>
            </a:br>
            <a:r>
              <a:rPr lang="pl-PL" dirty="0" smtClean="0"/>
              <a:t>Miejsce, które wielu ludziom kojarzy się z postacią Papieża Jana Pawła II. "Okno papieskie" przy ul. Franciszkańskiej 3 nad bramą wjazdową do pałacu biskupiego w Krakowie. W tym miejscu odbywały się nieformalne spotkania z wiernymi podczas pielgrzymek Papieża do Polski. W tym miejscu po śmierci wielkiego Papieża Polaka żegnały go tłumy wiernych. Również obecnie, w dniu rocznicy śmierci Jana Pawła II, przed jego oknem gromadzą się tłumy ludzi.</a:t>
            </a:r>
            <a:endParaRPr lang="pl-PL" dirty="0"/>
          </a:p>
        </p:txBody>
      </p:sp>
      <p:pic>
        <p:nvPicPr>
          <p:cNvPr id="4" name="Obraz 3" descr="okno-papieskie-krak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000108"/>
            <a:ext cx="482603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/>
              <a:t>Gospodarka w Krakowie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pl-PL" dirty="0"/>
              <a:t>Kraków jest najlepszym miejscem na świecie do lokowania centrów usług dla biznesu. Na przestrzeni swych dziejów Kraków zawsze był i współcześnie nadal jest lokalnym, regionalnym i ponadregionalnym biegunem wzrostu społeczno-gospodarczego. Na „Liście 500 Największych Firm w Polsce”, publikowanej przez tygodnik „Polityka” w 2012 znajdowało się 21 przedsiębiorstw z siedzibą w Krakowie, w tym 3 z pierwszej dwudziestki: Tesco Polska, BP Polska i Grupa Philip Morris Polska (znajdujących się odpowiednio na 12, 13 i 17 miejscu). Stolica Małopolski może również pochwalić się dobrze rozwiniętą siecią usług bankowych. Siedem </a:t>
            </a:r>
            <a:r>
              <a:rPr lang="pl-PL" b="1" dirty="0"/>
              <a:t>banków</a:t>
            </a:r>
            <a:r>
              <a:rPr lang="pl-PL" dirty="0"/>
              <a:t> ulokowało w niej swoje centrale, a 40 innych otworzyło w Krakowie oddziały.</a:t>
            </a:r>
          </a:p>
        </p:txBody>
      </p:sp>
    </p:spTree>
    <p:extLst>
      <p:ext uri="{BB962C8B-B14F-4D97-AF65-F5344CB8AC3E}">
        <p14:creationId xmlns:p14="http://schemas.microsoft.com/office/powerpoint/2010/main" val="388023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Gmach PKO w Krakowie</a:t>
            </a:r>
            <a:endParaRPr lang="pl-PL" dirty="0"/>
          </a:p>
        </p:txBody>
      </p:sp>
      <p:pic>
        <p:nvPicPr>
          <p:cNvPr id="4" name="Symbol zastępczy zawartości 5" descr="1024px-PKO_BP,_Wielopole,_Kraków55555555555555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8184" y="1600200"/>
            <a:ext cx="6785631" cy="4525963"/>
          </a:xfrm>
        </p:spPr>
      </p:pic>
    </p:spTree>
    <p:extLst>
      <p:ext uri="{BB962C8B-B14F-4D97-AF65-F5344CB8AC3E}">
        <p14:creationId xmlns:p14="http://schemas.microsoft.com/office/powerpoint/2010/main" val="281814627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</TotalTime>
  <Words>220</Words>
  <Application>Microsoft Office PowerPoint</Application>
  <PresentationFormat>Pokaz na ekranie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Techniczny</vt:lpstr>
      <vt:lpstr>Kraków jest położony w południowej Polsce, w środkowo-zachodniej części województwa małopolskiego nad Wisłą; na jego terenie znajdują się ujścia wiślanych dopływów: Białuchy (dolny bieg Prądnika), Rudawy, Dłubni, Drwiny Długiej i Wilgi. Kraków jest położony u zbiegu kilku krain geograficznych: Bramy Krakowskiej, Kotliny Oświęcimskiej, Kotliny Sandomierskiej, Pogórza Zachodniobeskidzkiego, Wyżyny Krakowsko-Częstochowskiej. Położenie Krakowa sprawia, że jest on bazą dla wycieczek w polskie góry, czy wypadów do malowniczej Jury Krakowsko-Częstochowskiej.  Miasto ma rozciągłość południkową 18 kilometrów i równoleżnikową 31 kilometrów. W granicach administracyjnych Krakowa przecinają się południk 20°E z równoleżnikiem 50°N (jedyny przypadek przecięcia o pełnych dziesiątkach stopni w Europie)</vt:lpstr>
      <vt:lpstr>Dzwon Zygmunta</vt:lpstr>
      <vt:lpstr>Sukiennice</vt:lpstr>
      <vt:lpstr>Eros Bendato</vt:lpstr>
      <vt:lpstr>Okno Papieskie</vt:lpstr>
      <vt:lpstr>Gospodarka w Krakowie</vt:lpstr>
      <vt:lpstr>Gmach PKO w Krakowie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kinga1</dc:creator>
  <cp:lastModifiedBy>pc</cp:lastModifiedBy>
  <cp:revision>13</cp:revision>
  <dcterms:created xsi:type="dcterms:W3CDTF">2021-11-02T20:32:17Z</dcterms:created>
  <dcterms:modified xsi:type="dcterms:W3CDTF">2021-11-15T18:50:37Z</dcterms:modified>
</cp:coreProperties>
</file>